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6.xml" ContentType="application/vnd.openxmlformats-officedocument.presentationml.notesSlide+xml"/>
  <Override PartName="/ppt/notesSlides/notesSlide65.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64.xml" ContentType="application/vnd.openxmlformats-officedocument.presentationml.notesSlide+xml"/>
  <Override PartName="/ppt/notesSlides/notesSlide34.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authors.xml" ContentType="application/vnd.ms-powerpoint.authors+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ustom.xml" ContentType="application/vnd.openxmlformats-officedocument.custom-properties+xml"/>
  <Override PartName="/docProps/app.xml" ContentType="application/vnd.openxmlformats-officedocument.extended-properties+xml"/>
  <Override PartName="/docProps/core.xml" ContentType="application/vnd.openxmlformats-package.core-properties+xml"/>
  <Override PartName="/ppt/metadata" ContentType="application/binary"/>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71"/>
  </p:notesMasterIdLst>
  <p:sldIdLst>
    <p:sldId id="256" r:id="rId2"/>
    <p:sldId id="260" r:id="rId3"/>
    <p:sldId id="261" r:id="rId4"/>
    <p:sldId id="303" r:id="rId5"/>
    <p:sldId id="262" r:id="rId6"/>
    <p:sldId id="305" r:id="rId7"/>
    <p:sldId id="306" r:id="rId8"/>
    <p:sldId id="307" r:id="rId9"/>
    <p:sldId id="308" r:id="rId10"/>
    <p:sldId id="309" r:id="rId11"/>
    <p:sldId id="310" r:id="rId12"/>
    <p:sldId id="311" r:id="rId13"/>
    <p:sldId id="312" r:id="rId14"/>
    <p:sldId id="313" r:id="rId15"/>
    <p:sldId id="314" r:id="rId16"/>
    <p:sldId id="315" r:id="rId17"/>
    <p:sldId id="316" r:id="rId18"/>
    <p:sldId id="317" r:id="rId19"/>
    <p:sldId id="318" r:id="rId20"/>
    <p:sldId id="319" r:id="rId21"/>
    <p:sldId id="320" r:id="rId22"/>
    <p:sldId id="362" r:id="rId23"/>
    <p:sldId id="322" r:id="rId24"/>
    <p:sldId id="323" r:id="rId25"/>
    <p:sldId id="325" r:id="rId26"/>
    <p:sldId id="326" r:id="rId27"/>
    <p:sldId id="327" r:id="rId28"/>
    <p:sldId id="328" r:id="rId29"/>
    <p:sldId id="329" r:id="rId30"/>
    <p:sldId id="331" r:id="rId31"/>
    <p:sldId id="332" r:id="rId32"/>
    <p:sldId id="333" r:id="rId33"/>
    <p:sldId id="334" r:id="rId34"/>
    <p:sldId id="335" r:id="rId35"/>
    <p:sldId id="336" r:id="rId36"/>
    <p:sldId id="337" r:id="rId37"/>
    <p:sldId id="338" r:id="rId38"/>
    <p:sldId id="339" r:id="rId39"/>
    <p:sldId id="364" r:id="rId40"/>
    <p:sldId id="365" r:id="rId41"/>
    <p:sldId id="366" r:id="rId42"/>
    <p:sldId id="367" r:id="rId43"/>
    <p:sldId id="4723" r:id="rId44"/>
    <p:sldId id="340" r:id="rId45"/>
    <p:sldId id="341" r:id="rId46"/>
    <p:sldId id="342" r:id="rId47"/>
    <p:sldId id="368" r:id="rId48"/>
    <p:sldId id="4724" r:id="rId49"/>
    <p:sldId id="343" r:id="rId50"/>
    <p:sldId id="346" r:id="rId51"/>
    <p:sldId id="344" r:id="rId52"/>
    <p:sldId id="345" r:id="rId53"/>
    <p:sldId id="369" r:id="rId54"/>
    <p:sldId id="347" r:id="rId55"/>
    <p:sldId id="348" r:id="rId56"/>
    <p:sldId id="349" r:id="rId57"/>
    <p:sldId id="350" r:id="rId58"/>
    <p:sldId id="351" r:id="rId59"/>
    <p:sldId id="352" r:id="rId60"/>
    <p:sldId id="353" r:id="rId61"/>
    <p:sldId id="355" r:id="rId62"/>
    <p:sldId id="356" r:id="rId63"/>
    <p:sldId id="357" r:id="rId64"/>
    <p:sldId id="358" r:id="rId65"/>
    <p:sldId id="359" r:id="rId66"/>
    <p:sldId id="4725" r:id="rId67"/>
    <p:sldId id="360" r:id="rId68"/>
    <p:sldId id="4714" r:id="rId69"/>
    <p:sldId id="294" r:id="rId70"/>
  </p:sldIdLst>
  <p:sldSz cx="18288000" cy="10287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75" roundtripDataSignature="AMtx7mi5axjyqKqT9rRxvbu8sbMjVO7oGg=="/>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27538AD-A546-2804-F62D-9454720DD9D4}" name="Anna  Cebrián Prats" initials="AC" userId="S::anna.cebrian@bakertilly.es::9cd35419-3515-45b2-af7b-48419186ad69" providerId="AD"/>
  <p188:author id="{C59AC4E2-2DF4-2C5B-9FE5-112C0590A56C}" name="Haris Retsos" initials="HR" userId="6adecc7594e48184"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E7E3F56-BF33-4C08-ABAC-71A4BBD22D4F}">
  <a:tblStyle styleId="{FE7E3F56-BF33-4C08-ABAC-71A4BBD22D4F}" styleName="Table_0">
    <a:wholeTbl>
      <a:tcTxStyle>
        <a:font>
          <a:latin typeface="Arial"/>
          <a:ea typeface="Arial"/>
          <a:cs typeface="Arial"/>
        </a:font>
        <a:srgbClr val="000000"/>
      </a:tcTxStyle>
      <a:tcStyle>
        <a:tcBdr>
          <a:left>
            <a:ln w="12700" cap="flat" cmpd="sng">
              <a:solidFill>
                <a:srgbClr val="000000"/>
              </a:solidFill>
              <a:prstDash val="solid"/>
              <a:round/>
              <a:headEnd type="none" w="sm" len="sm"/>
              <a:tailEnd type="none" w="sm" len="sm"/>
            </a:ln>
          </a:left>
          <a:right>
            <a:ln w="12700" cap="flat" cmpd="sng">
              <a:solidFill>
                <a:srgbClr val="000000"/>
              </a:solidFill>
              <a:prstDash val="solid"/>
              <a:round/>
              <a:headEnd type="none" w="sm" len="sm"/>
              <a:tailEnd type="none" w="sm" len="sm"/>
            </a:ln>
          </a:right>
          <a:top>
            <a:ln w="12700" cap="flat" cmpd="sng">
              <a:solidFill>
                <a:srgbClr val="000000"/>
              </a:solidFill>
              <a:prstDash val="solid"/>
              <a:round/>
              <a:headEnd type="none" w="sm" len="sm"/>
              <a:tailEnd type="none" w="sm" len="sm"/>
            </a:ln>
          </a:top>
          <a:bottom>
            <a:ln w="12700" cap="flat" cmpd="sng">
              <a:solidFill>
                <a:srgbClr val="000000"/>
              </a:solidFill>
              <a:prstDash val="solid"/>
              <a:round/>
              <a:headEnd type="none" w="sm" len="sm"/>
              <a:tailEnd type="none" w="sm" len="sm"/>
            </a:ln>
          </a:bottom>
          <a:insideH>
            <a:ln w="12700" cap="flat" cmpd="sng">
              <a:solidFill>
                <a:srgbClr val="000000"/>
              </a:solidFill>
              <a:prstDash val="solid"/>
              <a:round/>
              <a:headEnd type="none" w="sm" len="sm"/>
              <a:tailEnd type="none" w="sm" len="sm"/>
            </a:ln>
          </a:insideH>
          <a:insideV>
            <a:ln w="12700"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6C800633-F908-41B5-B826-45C3061CE7C5}" styleName="Table_1">
    <a:wholeTbl>
      <a:tcTxStyle b="off" i="off">
        <a:font>
          <a:latin typeface="Calibri"/>
          <a:ea typeface="Calibri"/>
          <a:cs typeface="Calibri"/>
        </a:font>
        <a:schemeClr val="dk1"/>
      </a:tcTxStyle>
      <a:tcStyle>
        <a:tcBdr>
          <a:left>
            <a:ln w="12700" cap="flat" cmpd="sng">
              <a:solidFill>
                <a:schemeClr val="dk1"/>
              </a:solidFill>
              <a:prstDash val="solid"/>
              <a:round/>
              <a:headEnd type="none" w="sm" len="sm"/>
              <a:tailEnd type="none" w="sm" len="sm"/>
            </a:ln>
          </a:left>
          <a:right>
            <a:ln w="12700" cap="flat" cmpd="sng">
              <a:solidFill>
                <a:schemeClr val="dk1"/>
              </a:solidFill>
              <a:prstDash val="solid"/>
              <a:round/>
              <a:headEnd type="none" w="sm" len="sm"/>
              <a:tailEnd type="none" w="sm" len="sm"/>
            </a:ln>
          </a:right>
          <a:top>
            <a:ln w="12700" cap="flat" cmpd="sng">
              <a:solidFill>
                <a:schemeClr val="dk1"/>
              </a:solidFill>
              <a:prstDash val="solid"/>
              <a:round/>
              <a:headEnd type="none" w="sm" len="sm"/>
              <a:tailEnd type="none" w="sm" len="sm"/>
            </a:ln>
          </a:top>
          <a:bottom>
            <a:ln w="12700" cap="flat" cmpd="sng">
              <a:solidFill>
                <a:schemeClr val="dk1"/>
              </a:solidFill>
              <a:prstDash val="solid"/>
              <a:round/>
              <a:headEnd type="none" w="sm" len="sm"/>
              <a:tailEnd type="none" w="sm" len="sm"/>
            </a:ln>
          </a:bottom>
          <a:insideH>
            <a:ln w="12700" cap="flat" cmpd="sng">
              <a:solidFill>
                <a:schemeClr val="dk1"/>
              </a:solidFill>
              <a:prstDash val="solid"/>
              <a:round/>
              <a:headEnd type="none" w="sm" len="sm"/>
              <a:tailEnd type="none" w="sm" len="sm"/>
            </a:ln>
          </a:insideH>
          <a:insideV>
            <a:ln w="12700" cap="flat" cmpd="sng">
              <a:solidFill>
                <a:schemeClr val="dk1"/>
              </a:solidFill>
              <a:prstDash val="solid"/>
              <a:round/>
              <a:headEnd type="none" w="sm" len="sm"/>
              <a:tailEnd type="none" w="sm" len="sm"/>
            </a:ln>
          </a:insideV>
        </a:tcBdr>
        <a:fill>
          <a:solidFill>
            <a:srgbClr val="FFFFFF">
              <a:alpha val="0"/>
            </a:srgbClr>
          </a:solidFill>
        </a:fill>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8324" autoAdjust="0"/>
  </p:normalViewPr>
  <p:slideViewPr>
    <p:cSldViewPr snapToGrid="0">
      <p:cViewPr varScale="1">
        <p:scale>
          <a:sx n="49" d="100"/>
          <a:sy n="49" d="100"/>
        </p:scale>
        <p:origin x="1388" y="264"/>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9"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customXml" Target="../customXml/item2.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80" Type="http://schemas.microsoft.com/office/2018/10/relationships/authors" Target="author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customschemas.google.com/relationships/presentationmetadata" Target="metadata"/><Relationship Id="rId83"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8" Type="http://schemas.openxmlformats.org/officeDocument/2006/relationships/theme" Target="theme/theme1.xml"/><Relationship Id="rId81"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notesMaster" Target="notesMasters/notesMaster1.xml"/><Relationship Id="rId2" Type="http://schemas.openxmlformats.org/officeDocument/2006/relationships/slide" Target="slides/slide1.xml"/><Relationship Id="rId29" Type="http://schemas.openxmlformats.org/officeDocument/2006/relationships/slide" Target="slides/slide2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6pPr>
            <a:lvl7pPr marL="3200400" marR="0" lvl="6"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7pPr>
            <a:lvl8pPr marL="3657600" marR="0" lvl="7"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8pPr>
            <a:lvl9pPr marL="4114800" marR="0" lvl="8"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6" name="Google Shape;8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7D522C31-6BC0-DE04-BC61-85DAE6B42008}"/>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3D7CBC59-6ECE-15F4-FDD7-F223C029DDA2}"/>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F6157D50-5DDC-36F4-13B0-3E37014E4E12}"/>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FCAAAFDE-1063-CE3C-77A2-B3052000018F}"/>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10</a:t>
            </a:fld>
            <a:endParaRPr/>
          </a:p>
        </p:txBody>
      </p:sp>
    </p:spTree>
    <p:extLst>
      <p:ext uri="{BB962C8B-B14F-4D97-AF65-F5344CB8AC3E}">
        <p14:creationId xmlns:p14="http://schemas.microsoft.com/office/powerpoint/2010/main" val="22763250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D6B93CE3-4E23-E41A-B1B2-97615E54A15F}"/>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A55BB969-BB6D-8322-4784-BC3EEAE1D8D2}"/>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67E23505-6BE0-4191-350D-9739A6104E26}"/>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871BA262-F13B-3B24-02E1-D6B260D33D66}"/>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11</a:t>
            </a:fld>
            <a:endParaRPr/>
          </a:p>
        </p:txBody>
      </p:sp>
    </p:spTree>
    <p:extLst>
      <p:ext uri="{BB962C8B-B14F-4D97-AF65-F5344CB8AC3E}">
        <p14:creationId xmlns:p14="http://schemas.microsoft.com/office/powerpoint/2010/main" val="33132275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E7806A79-8072-F389-C012-E1DB074C4CC4}"/>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9D03BA69-53DB-0046-DB70-5AD4D40B8E28}"/>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BBE29E38-45DF-879C-83DC-D9715E39EADF}"/>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CA86133D-486F-6208-8B64-738AB5EC715A}"/>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12</a:t>
            </a:fld>
            <a:endParaRPr/>
          </a:p>
        </p:txBody>
      </p:sp>
    </p:spTree>
    <p:extLst>
      <p:ext uri="{BB962C8B-B14F-4D97-AF65-F5344CB8AC3E}">
        <p14:creationId xmlns:p14="http://schemas.microsoft.com/office/powerpoint/2010/main" val="18701280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AA2C6A27-8732-937C-0627-33BB63386EBB}"/>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3F35FE9A-8F43-F238-693B-2FE494DB1809}"/>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9424DE2E-9C4E-1315-5A97-F844589BAB27}"/>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07C261B6-BAFB-1989-03FD-4115E0DB73A1}"/>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13</a:t>
            </a:fld>
            <a:endParaRPr/>
          </a:p>
        </p:txBody>
      </p:sp>
    </p:spTree>
    <p:extLst>
      <p:ext uri="{BB962C8B-B14F-4D97-AF65-F5344CB8AC3E}">
        <p14:creationId xmlns:p14="http://schemas.microsoft.com/office/powerpoint/2010/main" val="176405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BFC496D2-0895-207B-979E-DBD372348EA3}"/>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0498D84F-9C25-0EDD-C47B-A9838E3A5FCD}"/>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C0178FC5-FE68-2F25-7A27-8B05CCE9EB1A}"/>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2CA83212-AF87-6BC3-6CE7-C98C910CA735}"/>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14</a:t>
            </a:fld>
            <a:endParaRPr/>
          </a:p>
        </p:txBody>
      </p:sp>
    </p:spTree>
    <p:extLst>
      <p:ext uri="{BB962C8B-B14F-4D97-AF65-F5344CB8AC3E}">
        <p14:creationId xmlns:p14="http://schemas.microsoft.com/office/powerpoint/2010/main" val="24612762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25CE9F8F-96B4-77B3-A39A-08FC3D1B23E8}"/>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8858B00E-D5C5-2F4F-BA06-F9AD8DE8DBA1}"/>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F4856DA4-9F7F-0903-FBD4-9EC3895B1889}"/>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A5CD9A36-906D-3D9F-E5F3-7951534756E7}"/>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15</a:t>
            </a:fld>
            <a:endParaRPr/>
          </a:p>
        </p:txBody>
      </p:sp>
    </p:spTree>
    <p:extLst>
      <p:ext uri="{BB962C8B-B14F-4D97-AF65-F5344CB8AC3E}">
        <p14:creationId xmlns:p14="http://schemas.microsoft.com/office/powerpoint/2010/main" val="41566566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56ECE301-A29F-7017-B7E9-549DD846B895}"/>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5DBFB9F7-0789-EDB8-DA4F-10E7916365D2}"/>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D81C7CE1-57EF-52C1-9304-74E288A62402}"/>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E727D6EA-5934-9858-4196-8C1B001C5CB7}"/>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16</a:t>
            </a:fld>
            <a:endParaRPr/>
          </a:p>
        </p:txBody>
      </p:sp>
    </p:spTree>
    <p:extLst>
      <p:ext uri="{BB962C8B-B14F-4D97-AF65-F5344CB8AC3E}">
        <p14:creationId xmlns:p14="http://schemas.microsoft.com/office/powerpoint/2010/main" val="9472141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3A09C16F-10FE-4A4C-F84E-BE0FC46B69B1}"/>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481B4486-953E-BC3D-3A41-11CE60887605}"/>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4B1A39B6-B1EA-45FA-5017-D8756891BF7A}"/>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0FCCF3BF-08AA-6967-CFEF-08CDE800A476}"/>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17</a:t>
            </a:fld>
            <a:endParaRPr/>
          </a:p>
        </p:txBody>
      </p:sp>
    </p:spTree>
    <p:extLst>
      <p:ext uri="{BB962C8B-B14F-4D97-AF65-F5344CB8AC3E}">
        <p14:creationId xmlns:p14="http://schemas.microsoft.com/office/powerpoint/2010/main" val="174801156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0B3A6351-320F-5C7B-C216-57B6F98F0CF6}"/>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921DEADA-E042-9CA7-A2DD-1C53386D284E}"/>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251BDBAF-D1D5-AA96-3B32-DF9536AA14E9}"/>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36B4B7A3-A730-03D2-9850-24F265A63506}"/>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18</a:t>
            </a:fld>
            <a:endParaRPr/>
          </a:p>
        </p:txBody>
      </p:sp>
    </p:spTree>
    <p:extLst>
      <p:ext uri="{BB962C8B-B14F-4D97-AF65-F5344CB8AC3E}">
        <p14:creationId xmlns:p14="http://schemas.microsoft.com/office/powerpoint/2010/main" val="393418732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5FF7F53E-EE78-B17B-4B59-6D8A694BC2BC}"/>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D9714557-6E40-8DC8-90DA-136B3C690241}"/>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E4491682-48B5-1CBE-7141-AB6ACA9DA3CF}"/>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C4D1215C-9996-E2CE-4898-F020101533E7}"/>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19</a:t>
            </a:fld>
            <a:endParaRPr/>
          </a:p>
        </p:txBody>
      </p:sp>
    </p:spTree>
    <p:extLst>
      <p:ext uri="{BB962C8B-B14F-4D97-AF65-F5344CB8AC3E}">
        <p14:creationId xmlns:p14="http://schemas.microsoft.com/office/powerpoint/2010/main" val="8804549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1" name="Google Shape;131;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2" name="Google Shape;132;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A1242070-3C58-88F2-6ACD-8B7DAAF64780}"/>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1D0ECB3A-581E-951C-6223-39896AC7FF14}"/>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2E47D2EA-2C2A-7B8C-A642-BDE7A572A30B}"/>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60C3E81F-4CDE-2019-0AAA-870E2B8AF35C}"/>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20</a:t>
            </a:fld>
            <a:endParaRPr/>
          </a:p>
        </p:txBody>
      </p:sp>
    </p:spTree>
    <p:extLst>
      <p:ext uri="{BB962C8B-B14F-4D97-AF65-F5344CB8AC3E}">
        <p14:creationId xmlns:p14="http://schemas.microsoft.com/office/powerpoint/2010/main" val="258555968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673B649A-DFDF-7B9D-C216-D172A587CE3D}"/>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AD295AAF-F496-26E1-2F9A-3A498CCBB797}"/>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AD6FA691-C35E-5B13-CAD1-94049AD38A49}"/>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9732F7CA-1BE1-67B8-D708-65B924350827}"/>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21</a:t>
            </a:fld>
            <a:endParaRPr/>
          </a:p>
        </p:txBody>
      </p:sp>
    </p:spTree>
    <p:extLst>
      <p:ext uri="{BB962C8B-B14F-4D97-AF65-F5344CB8AC3E}">
        <p14:creationId xmlns:p14="http://schemas.microsoft.com/office/powerpoint/2010/main" val="246710475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905FB3E1-4723-7936-2CF6-4FB9ADB649E7}"/>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9518D7EE-5ABA-0C10-BE5D-EDBA78952C2F}"/>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DC958FD6-145F-6D32-C9A5-44491E0B2263}"/>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5C0B8490-6E66-872E-A4C3-B1BACAD76121}"/>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22</a:t>
            </a:fld>
            <a:endParaRPr/>
          </a:p>
        </p:txBody>
      </p:sp>
    </p:spTree>
    <p:extLst>
      <p:ext uri="{BB962C8B-B14F-4D97-AF65-F5344CB8AC3E}">
        <p14:creationId xmlns:p14="http://schemas.microsoft.com/office/powerpoint/2010/main" val="292647175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E061C467-ABE4-D09F-B877-D299C7051AC9}"/>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C7CE1873-342A-A0B5-B04F-BEED1FA51274}"/>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1B4173F3-220D-345F-8212-07C8BFEB4FB9}"/>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A1A304D4-6FBC-7A3C-4A48-38EA5B79BD79}"/>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23</a:t>
            </a:fld>
            <a:endParaRPr/>
          </a:p>
        </p:txBody>
      </p:sp>
    </p:spTree>
    <p:extLst>
      <p:ext uri="{BB962C8B-B14F-4D97-AF65-F5344CB8AC3E}">
        <p14:creationId xmlns:p14="http://schemas.microsoft.com/office/powerpoint/2010/main" val="36387155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a:extLst>
            <a:ext uri="{FF2B5EF4-FFF2-40B4-BE49-F238E27FC236}">
              <a16:creationId xmlns:a16="http://schemas.microsoft.com/office/drawing/2014/main" id="{21757D80-7BFD-80B2-AF38-364E79596672}"/>
            </a:ext>
          </a:extLst>
        </p:cNvPr>
        <p:cNvGrpSpPr/>
        <p:nvPr/>
      </p:nvGrpSpPr>
      <p:grpSpPr>
        <a:xfrm>
          <a:off x="0" y="0"/>
          <a:ext cx="0" cy="0"/>
          <a:chOff x="0" y="0"/>
          <a:chExt cx="0" cy="0"/>
        </a:xfrm>
      </p:grpSpPr>
      <p:sp>
        <p:nvSpPr>
          <p:cNvPr id="130" name="Google Shape;130;p7:notes">
            <a:extLst>
              <a:ext uri="{FF2B5EF4-FFF2-40B4-BE49-F238E27FC236}">
                <a16:creationId xmlns:a16="http://schemas.microsoft.com/office/drawing/2014/main" id="{774FE08C-70BD-B90F-E869-0DCD46A3A3D3}"/>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1" name="Google Shape;131;p7:notes">
            <a:extLst>
              <a:ext uri="{FF2B5EF4-FFF2-40B4-BE49-F238E27FC236}">
                <a16:creationId xmlns:a16="http://schemas.microsoft.com/office/drawing/2014/main" id="{4F364EEC-A2F8-B968-82D8-5FA9FAF46B82}"/>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2" name="Google Shape;132;p7:notes">
            <a:extLst>
              <a:ext uri="{FF2B5EF4-FFF2-40B4-BE49-F238E27FC236}">
                <a16:creationId xmlns:a16="http://schemas.microsoft.com/office/drawing/2014/main" id="{D10A393E-C7BD-50D2-6CA4-919AE96B1233}"/>
              </a:ext>
            </a:extLst>
          </p:cNvPr>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24</a:t>
            </a:fld>
            <a:endParaRPr/>
          </a:p>
        </p:txBody>
      </p:sp>
    </p:spTree>
    <p:extLst>
      <p:ext uri="{BB962C8B-B14F-4D97-AF65-F5344CB8AC3E}">
        <p14:creationId xmlns:p14="http://schemas.microsoft.com/office/powerpoint/2010/main" val="22510353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E8BDBB67-A873-AF79-2AD3-3141C78BC210}"/>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8400774A-A2D3-9AF0-1F81-36272DBD9F77}"/>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2B32E3C7-6EA9-169C-7470-6561EB636272}"/>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4F3E78EB-A968-E07D-0C2F-99F79C8DBA26}"/>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25</a:t>
            </a:fld>
            <a:endParaRPr/>
          </a:p>
        </p:txBody>
      </p:sp>
    </p:spTree>
    <p:extLst>
      <p:ext uri="{BB962C8B-B14F-4D97-AF65-F5344CB8AC3E}">
        <p14:creationId xmlns:p14="http://schemas.microsoft.com/office/powerpoint/2010/main" val="1975865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A628C512-91DB-54A3-5A55-390017C172E0}"/>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3604AEE9-1884-6D07-BA88-6D187A5B3B77}"/>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F022F777-3DE1-4BE7-9D63-5A1B9ED51B8F}"/>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5835BB67-E31D-1368-6713-E0684C522B27}"/>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26</a:t>
            </a:fld>
            <a:endParaRPr/>
          </a:p>
        </p:txBody>
      </p:sp>
    </p:spTree>
    <p:extLst>
      <p:ext uri="{BB962C8B-B14F-4D97-AF65-F5344CB8AC3E}">
        <p14:creationId xmlns:p14="http://schemas.microsoft.com/office/powerpoint/2010/main" val="185094314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F3E3BB77-0B8F-2920-3BAF-C6A7A2DB4555}"/>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E2311946-DD74-3E66-1570-6E404CF395AF}"/>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BFADF991-DB47-0E74-BEBF-F3CFCE7DB754}"/>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37E8FA49-965B-0611-731B-AB7AB9EA2D6B}"/>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27</a:t>
            </a:fld>
            <a:endParaRPr/>
          </a:p>
        </p:txBody>
      </p:sp>
    </p:spTree>
    <p:extLst>
      <p:ext uri="{BB962C8B-B14F-4D97-AF65-F5344CB8AC3E}">
        <p14:creationId xmlns:p14="http://schemas.microsoft.com/office/powerpoint/2010/main" val="143936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31F16B64-7B02-DA00-7009-0A52A48799D9}"/>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134D32BD-EA46-DE75-69A4-F9416A9327EF}"/>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8DA76F87-CF4E-9676-5A19-104319BD8CAF}"/>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8EAFC1DF-DCD0-247A-4CD7-8F6D4B65EF50}"/>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28</a:t>
            </a:fld>
            <a:endParaRPr/>
          </a:p>
        </p:txBody>
      </p:sp>
    </p:spTree>
    <p:extLst>
      <p:ext uri="{BB962C8B-B14F-4D97-AF65-F5344CB8AC3E}">
        <p14:creationId xmlns:p14="http://schemas.microsoft.com/office/powerpoint/2010/main" val="146380323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4F838198-82C5-FC2A-611A-9A9739F1355D}"/>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2A0AC820-2135-5457-55E5-8673EF78F5EC}"/>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EE29F220-0519-91F5-AF10-0D8778524BFF}"/>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8D59CF2C-CB56-ED86-97F8-A67D81C19659}"/>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29</a:t>
            </a:fld>
            <a:endParaRPr/>
          </a:p>
        </p:txBody>
      </p:sp>
    </p:spTree>
    <p:extLst>
      <p:ext uri="{BB962C8B-B14F-4D97-AF65-F5344CB8AC3E}">
        <p14:creationId xmlns:p14="http://schemas.microsoft.com/office/powerpoint/2010/main" val="34465727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g34519fc2d75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r>
              <a:rPr lang="en-US" sz="1200" b="1" i="0" u="none" strike="noStrike" cap="none" dirty="0">
                <a:solidFill>
                  <a:schemeClr val="dk1"/>
                </a:solidFill>
                <a:effectLst/>
                <a:latin typeface="Arial"/>
                <a:ea typeface="Arial"/>
                <a:cs typeface="Arial"/>
                <a:sym typeface="Arial"/>
              </a:rPr>
              <a:t>Sustainability: </a:t>
            </a:r>
            <a:r>
              <a:rPr lang="en-US" sz="1200" b="0" i="0" u="none" strike="noStrike" cap="none" dirty="0">
                <a:solidFill>
                  <a:schemeClr val="dk1"/>
                </a:solidFill>
                <a:effectLst/>
                <a:latin typeface="Arial"/>
                <a:ea typeface="Arial"/>
                <a:cs typeface="Arial"/>
                <a:sym typeface="Arial"/>
              </a:rPr>
              <a:t>This concept implies that human activities should be carried out responsibly to ensure that both present and future generations can enjoy a healthy environment.</a:t>
            </a:r>
            <a:endParaRPr lang="el-GR" sz="1200" b="0" i="0" u="none" strike="noStrike" cap="none" dirty="0">
              <a:solidFill>
                <a:schemeClr val="dk1"/>
              </a:solidFill>
              <a:effectLst/>
              <a:latin typeface="Arial"/>
              <a:ea typeface="Arial"/>
              <a:cs typeface="Arial"/>
              <a:sym typeface="Arial"/>
            </a:endParaRPr>
          </a:p>
          <a:p>
            <a:r>
              <a:rPr lang="en-US" sz="1200" b="0" i="0" u="none" strike="noStrike" cap="none" dirty="0">
                <a:solidFill>
                  <a:schemeClr val="dk1"/>
                </a:solidFill>
                <a:effectLst/>
                <a:latin typeface="Arial"/>
                <a:ea typeface="Arial"/>
                <a:cs typeface="Arial"/>
                <a:sym typeface="Arial"/>
              </a:rPr>
              <a:t>The adoption of sustainable practices is vital to ensure a viable future, preventing resource depletion and </a:t>
            </a:r>
            <a:r>
              <a:rPr lang="en-US" sz="1200" b="0" i="0" u="none" strike="noStrike" cap="none" dirty="0" err="1">
                <a:solidFill>
                  <a:schemeClr val="dk1"/>
                </a:solidFill>
                <a:effectLst/>
                <a:latin typeface="Arial"/>
                <a:ea typeface="Arial"/>
                <a:cs typeface="Arial"/>
                <a:sym typeface="Arial"/>
              </a:rPr>
              <a:t>minimising</a:t>
            </a:r>
            <a:r>
              <a:rPr lang="en-US" sz="1200" b="0" i="0" u="none" strike="noStrike" cap="none" dirty="0">
                <a:solidFill>
                  <a:schemeClr val="dk1"/>
                </a:solidFill>
                <a:effectLst/>
                <a:latin typeface="Arial"/>
                <a:ea typeface="Arial"/>
                <a:cs typeface="Arial"/>
                <a:sym typeface="Arial"/>
              </a:rPr>
              <a:t> the negative impact on nature. </a:t>
            </a:r>
            <a:endParaRPr lang="el-GR" sz="1200" b="0" i="0" u="none" strike="noStrike" cap="none" dirty="0">
              <a:solidFill>
                <a:schemeClr val="dk1"/>
              </a:solidFill>
              <a:effectLst/>
              <a:latin typeface="Arial"/>
              <a:ea typeface="Arial"/>
              <a:cs typeface="Arial"/>
              <a:sym typeface="Arial"/>
            </a:endParaRPr>
          </a:p>
          <a:p>
            <a:r>
              <a:rPr lang="en-US" sz="1200" b="0" i="0" u="none" strike="noStrike" cap="none" dirty="0">
                <a:solidFill>
                  <a:schemeClr val="dk1"/>
                </a:solidFill>
                <a:effectLst/>
                <a:latin typeface="Arial"/>
                <a:ea typeface="Arial"/>
                <a:cs typeface="Arial"/>
                <a:sym typeface="Arial"/>
              </a:rPr>
              <a:t>Beyond the environmental aspect, sustainability encompasses social (equity, inclusion, community well-being) and economic (long-term financial viability) dimensions. </a:t>
            </a:r>
            <a:endParaRPr lang="el-GR" sz="1200" b="0" i="0" u="none" strike="noStrike" cap="none" dirty="0">
              <a:solidFill>
                <a:schemeClr val="dk1"/>
              </a:solidFill>
              <a:effectLst/>
              <a:latin typeface="Arial"/>
              <a:ea typeface="Arial"/>
              <a:cs typeface="Arial"/>
              <a:sym typeface="Arial"/>
            </a:endParaRPr>
          </a:p>
          <a:p>
            <a:endParaRPr dirty="0"/>
          </a:p>
        </p:txBody>
      </p:sp>
      <p:sp>
        <p:nvSpPr>
          <p:cNvPr id="140" name="Google Shape;140;g34519fc2d75_0_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a:t>
            </a:fld>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E8122624-383D-A07D-CD7F-7D7E01C1409C}"/>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84F38E8A-046B-163D-5E1B-51B4D2952D1D}"/>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605B7748-06C1-C7A2-2799-9A1484ED2D45}"/>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lvl="0"/>
            <a:r>
              <a:rPr lang="en-GB" sz="1200" b="0" i="0" u="none" strike="noStrike" cap="none" dirty="0">
                <a:solidFill>
                  <a:schemeClr val="dk1"/>
                </a:solidFill>
                <a:effectLst/>
                <a:latin typeface="Arial"/>
                <a:ea typeface="Arial"/>
                <a:cs typeface="Arial"/>
                <a:sym typeface="Arial"/>
              </a:rPr>
              <a:t>The following examples are relevant to the performing arts</a:t>
            </a:r>
            <a:endParaRPr lang="el-GR" sz="1200" b="0" i="0" u="none" strike="noStrike" cap="none" dirty="0">
              <a:solidFill>
                <a:schemeClr val="dk1"/>
              </a:solidFill>
              <a:effectLst/>
              <a:latin typeface="Arial"/>
              <a:ea typeface="Arial"/>
              <a:cs typeface="Arial"/>
              <a:sym typeface="Arial"/>
            </a:endParaRPr>
          </a:p>
          <a:p>
            <a:pPr lvl="0"/>
            <a:r>
              <a:rPr lang="en-GB" sz="1200" b="0" i="0" u="none" strike="noStrike" cap="none" dirty="0">
                <a:solidFill>
                  <a:schemeClr val="dk1"/>
                </a:solidFill>
                <a:effectLst/>
                <a:latin typeface="Arial"/>
                <a:ea typeface="Arial"/>
                <a:cs typeface="Arial"/>
                <a:sym typeface="Arial"/>
              </a:rPr>
              <a:t>Always check specific requirements in your country</a:t>
            </a:r>
            <a:endParaRPr lang="el-GR" sz="1200" b="0" i="0" u="none" strike="noStrike" cap="none" dirty="0">
              <a:solidFill>
                <a:schemeClr val="dk1"/>
              </a:solidFill>
              <a:effectLst/>
              <a:latin typeface="Arial"/>
              <a:ea typeface="Arial"/>
              <a:cs typeface="Arial"/>
              <a:sym typeface="Arial"/>
            </a:endParaRPr>
          </a:p>
          <a:p>
            <a:pPr lvl="0"/>
            <a:r>
              <a:rPr lang="en-GB" sz="1200" b="0" i="0" u="none" strike="noStrike" cap="none" dirty="0">
                <a:solidFill>
                  <a:schemeClr val="dk1"/>
                </a:solidFill>
                <a:effectLst/>
                <a:latin typeface="Arial"/>
                <a:ea typeface="Arial"/>
                <a:cs typeface="Arial"/>
                <a:sym typeface="Arial"/>
              </a:rPr>
              <a:t>Encourage students to see these laws as both obligations and opportunities</a:t>
            </a:r>
            <a:endParaRPr lang="el-GR" sz="1200" b="0" i="0" u="none" strike="noStrike" cap="none" dirty="0">
              <a:solidFill>
                <a:schemeClr val="dk1"/>
              </a:solidFill>
              <a:effectLst/>
              <a:latin typeface="Arial"/>
              <a:ea typeface="Arial"/>
              <a:cs typeface="Arial"/>
              <a:sym typeface="Arial"/>
            </a:endParaRPr>
          </a:p>
          <a:p>
            <a:endParaRPr dirty="0"/>
          </a:p>
        </p:txBody>
      </p:sp>
      <p:sp>
        <p:nvSpPr>
          <p:cNvPr id="140" name="Google Shape;140;g34519fc2d75_0_0:notes">
            <a:extLst>
              <a:ext uri="{FF2B5EF4-FFF2-40B4-BE49-F238E27FC236}">
                <a16:creationId xmlns:a16="http://schemas.microsoft.com/office/drawing/2014/main" id="{5A89A434-4AE5-9E09-2FB0-A0B79BD42474}"/>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30</a:t>
            </a:fld>
            <a:endParaRPr/>
          </a:p>
        </p:txBody>
      </p:sp>
    </p:spTree>
    <p:extLst>
      <p:ext uri="{BB962C8B-B14F-4D97-AF65-F5344CB8AC3E}">
        <p14:creationId xmlns:p14="http://schemas.microsoft.com/office/powerpoint/2010/main" val="416712877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04F6AFEA-8796-76F7-0638-FFC49C47EAD4}"/>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9C7EDC6B-F242-868A-4450-900C93B552DC}"/>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29DE5F38-731F-018C-0001-1ACA2FED0D34}"/>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27290803-CC29-2C12-3BF6-D25D1F4E8991}"/>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31</a:t>
            </a:fld>
            <a:endParaRPr/>
          </a:p>
        </p:txBody>
      </p:sp>
    </p:spTree>
    <p:extLst>
      <p:ext uri="{BB962C8B-B14F-4D97-AF65-F5344CB8AC3E}">
        <p14:creationId xmlns:p14="http://schemas.microsoft.com/office/powerpoint/2010/main" val="28289851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67BB0F69-D139-3B5D-AEAC-29470D9D5379}"/>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4D320023-DEA4-6BA4-33AA-2771FEF2D0EC}"/>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21206702-5153-1B66-B07A-A65A73433B60}"/>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85FAA900-1BB7-C4BB-4013-F5EF48CF7383}"/>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32</a:t>
            </a:fld>
            <a:endParaRPr/>
          </a:p>
        </p:txBody>
      </p:sp>
    </p:spTree>
    <p:extLst>
      <p:ext uri="{BB962C8B-B14F-4D97-AF65-F5344CB8AC3E}">
        <p14:creationId xmlns:p14="http://schemas.microsoft.com/office/powerpoint/2010/main" val="419143080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9B7A3BD8-669D-7E99-794C-8A2985159DAF}"/>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5154F24E-1A54-6305-47E9-6DF44FC18997}"/>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CE2179A7-8DCC-93BD-60FC-3803A5639A37}"/>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51DE0E78-16D2-14B3-81BC-2F8D76AC93D9}"/>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33</a:t>
            </a:fld>
            <a:endParaRPr/>
          </a:p>
        </p:txBody>
      </p:sp>
    </p:spTree>
    <p:extLst>
      <p:ext uri="{BB962C8B-B14F-4D97-AF65-F5344CB8AC3E}">
        <p14:creationId xmlns:p14="http://schemas.microsoft.com/office/powerpoint/2010/main" val="138029017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884B793F-423B-7962-2117-63C260BC840C}"/>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19FF10D0-AAFD-B293-82DB-8367A1957048}"/>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88D8B18B-5B55-B042-CDAD-120BD821D711}"/>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FD915D49-0F5F-0EE1-C1D1-44ECDE6706C5}"/>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34</a:t>
            </a:fld>
            <a:endParaRPr/>
          </a:p>
        </p:txBody>
      </p:sp>
    </p:spTree>
    <p:extLst>
      <p:ext uri="{BB962C8B-B14F-4D97-AF65-F5344CB8AC3E}">
        <p14:creationId xmlns:p14="http://schemas.microsoft.com/office/powerpoint/2010/main" val="107695276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2AD34435-D170-F524-90C8-C165FB806EA0}"/>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2C0F5D70-EFBC-618E-54A4-36187AE546CC}"/>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67D8318F-5FC7-DA47-34A3-F9594194A998}"/>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7CE9A3CE-851B-B06A-A3E4-09FBE2846CB0}"/>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35</a:t>
            </a:fld>
            <a:endParaRPr/>
          </a:p>
        </p:txBody>
      </p:sp>
    </p:spTree>
    <p:extLst>
      <p:ext uri="{BB962C8B-B14F-4D97-AF65-F5344CB8AC3E}">
        <p14:creationId xmlns:p14="http://schemas.microsoft.com/office/powerpoint/2010/main" val="283164343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AD0659D7-FE64-14FC-F9C0-48C117A36C97}"/>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6C473116-E678-917F-894F-4451106294BB}"/>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233E9ACE-BE86-A929-6E0C-BEBD130158EF}"/>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DD916D91-681F-109C-DFA8-78CFCB36F138}"/>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36</a:t>
            </a:fld>
            <a:endParaRPr/>
          </a:p>
        </p:txBody>
      </p:sp>
    </p:spTree>
    <p:extLst>
      <p:ext uri="{BB962C8B-B14F-4D97-AF65-F5344CB8AC3E}">
        <p14:creationId xmlns:p14="http://schemas.microsoft.com/office/powerpoint/2010/main" val="43902774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00573AA3-4FEB-A31C-C61A-66C503502D98}"/>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D24478D7-EE18-8999-F1EF-C2A0BCDDFBC5}"/>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B36505F6-1591-F406-2499-D1EF3FB3B586}"/>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38DADECE-527D-927A-1C8B-D7687922528A}"/>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37</a:t>
            </a:fld>
            <a:endParaRPr/>
          </a:p>
        </p:txBody>
      </p:sp>
    </p:spTree>
    <p:extLst>
      <p:ext uri="{BB962C8B-B14F-4D97-AF65-F5344CB8AC3E}">
        <p14:creationId xmlns:p14="http://schemas.microsoft.com/office/powerpoint/2010/main" val="25104218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2670E09E-0FD7-E54D-6EA6-0AA28D8ED1D5}"/>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91532C41-062D-5659-3A14-1266A15D0C99}"/>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37AC9356-A4D6-8E28-E906-22F09A45030F}"/>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17237933-53A3-C1C9-23FA-801DE8AE45A7}"/>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38</a:t>
            </a:fld>
            <a:endParaRPr/>
          </a:p>
        </p:txBody>
      </p:sp>
    </p:spTree>
    <p:extLst>
      <p:ext uri="{BB962C8B-B14F-4D97-AF65-F5344CB8AC3E}">
        <p14:creationId xmlns:p14="http://schemas.microsoft.com/office/powerpoint/2010/main" val="5286095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AD4EAFD4-A48A-D714-50B0-9C478A694C9E}"/>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823A05B6-09A5-0544-3787-E093E97FF450}"/>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4E378AAB-0A1F-9AFE-F696-748A1661C935}"/>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BEB6309C-DB8E-071F-ADBA-82050860D23C}"/>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39</a:t>
            </a:fld>
            <a:endParaRPr/>
          </a:p>
        </p:txBody>
      </p:sp>
    </p:spTree>
    <p:extLst>
      <p:ext uri="{BB962C8B-B14F-4D97-AF65-F5344CB8AC3E}">
        <p14:creationId xmlns:p14="http://schemas.microsoft.com/office/powerpoint/2010/main" val="2324960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C742DEE4-D01E-D094-DE28-05C404580D19}"/>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0B634280-789B-8522-3266-2ACE01B121EF}"/>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72084687-3D8D-6435-3F4A-47386BB019D9}"/>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r>
              <a:rPr lang="en-GB" sz="1200" b="0" i="0" u="none" strike="noStrike" cap="none" dirty="0">
                <a:solidFill>
                  <a:schemeClr val="dk1"/>
                </a:solidFill>
                <a:effectLst/>
                <a:latin typeface="Arial"/>
                <a:ea typeface="Arial"/>
                <a:cs typeface="Arial"/>
                <a:sym typeface="Arial"/>
              </a:rPr>
              <a:t> Take a look at the original document:</a:t>
            </a:r>
            <a:br>
              <a:rPr lang="en-GB" sz="1200" b="0" i="0" u="none" strike="noStrike" cap="none" dirty="0">
                <a:solidFill>
                  <a:schemeClr val="dk1"/>
                </a:solidFill>
                <a:effectLst/>
                <a:latin typeface="Arial"/>
                <a:ea typeface="Arial"/>
                <a:cs typeface="Arial"/>
                <a:sym typeface="Arial"/>
              </a:rPr>
            </a:br>
            <a:r>
              <a:rPr lang="en-GB" sz="1200" b="0" i="1" u="none" strike="noStrike" cap="none" dirty="0">
                <a:solidFill>
                  <a:schemeClr val="dk1"/>
                </a:solidFill>
                <a:effectLst/>
                <a:latin typeface="Arial"/>
                <a:ea typeface="Arial"/>
                <a:cs typeface="Arial"/>
                <a:sym typeface="Arial"/>
              </a:rPr>
              <a:t>Brundtland Report –</a:t>
            </a:r>
            <a:r>
              <a:rPr lang="en-GB" sz="1200" b="0" i="0" u="none" strike="noStrike" cap="none" dirty="0">
                <a:solidFill>
                  <a:schemeClr val="dk1"/>
                </a:solidFill>
                <a:effectLst/>
                <a:latin typeface="Arial"/>
                <a:ea typeface="Arial"/>
                <a:cs typeface="Arial"/>
                <a:sym typeface="Arial"/>
              </a:rPr>
              <a:t> </a:t>
            </a:r>
            <a:r>
              <a:rPr lang="en-GB" sz="1200" b="0" i="1" u="none" strike="noStrike" cap="none" dirty="0">
                <a:solidFill>
                  <a:schemeClr val="dk1"/>
                </a:solidFill>
                <a:effectLst/>
                <a:latin typeface="Arial"/>
                <a:ea typeface="Arial"/>
                <a:cs typeface="Arial"/>
                <a:sym typeface="Arial"/>
              </a:rPr>
              <a:t>Our Common Future</a:t>
            </a:r>
            <a:r>
              <a:rPr lang="en-GB" sz="1200" b="0" i="0" u="none" strike="noStrike" cap="none" dirty="0">
                <a:solidFill>
                  <a:schemeClr val="dk1"/>
                </a:solidFill>
                <a:effectLst/>
                <a:latin typeface="Arial"/>
                <a:ea typeface="Arial"/>
                <a:cs typeface="Arial"/>
                <a:sym typeface="Arial"/>
              </a:rPr>
              <a:t> (1987)</a:t>
            </a:r>
            <a:endParaRPr lang="el-GR" sz="1200" b="0" i="0" u="none" strike="noStrike" cap="none" dirty="0">
              <a:solidFill>
                <a:schemeClr val="dk1"/>
              </a:solidFill>
              <a:effectLst/>
              <a:latin typeface="Arial"/>
              <a:ea typeface="Arial"/>
              <a:cs typeface="Arial"/>
              <a:sym typeface="Arial"/>
            </a:endParaRPr>
          </a:p>
          <a:p>
            <a:r>
              <a:rPr lang="en-US" sz="1200" b="0" i="0" u="none" strike="noStrike" cap="none" dirty="0">
                <a:solidFill>
                  <a:schemeClr val="dk1"/>
                </a:solidFill>
                <a:effectLst/>
                <a:latin typeface="Arial"/>
                <a:ea typeface="Arial"/>
                <a:cs typeface="Arial"/>
                <a:sym typeface="Arial"/>
              </a:rPr>
              <a:t>To fully understand the concept of sustainable development, it is essential to </a:t>
            </a:r>
            <a:r>
              <a:rPr lang="en-US" sz="1200" b="0" i="0" u="none" strike="noStrike" cap="none" dirty="0" err="1">
                <a:solidFill>
                  <a:schemeClr val="dk1"/>
                </a:solidFill>
                <a:effectLst/>
                <a:latin typeface="Arial"/>
                <a:ea typeface="Arial"/>
                <a:cs typeface="Arial"/>
                <a:sym typeface="Arial"/>
              </a:rPr>
              <a:t>recognise</a:t>
            </a:r>
            <a:r>
              <a:rPr lang="en-US" sz="1200" b="0" i="0" u="none" strike="noStrike" cap="none" dirty="0">
                <a:solidFill>
                  <a:schemeClr val="dk1"/>
                </a:solidFill>
                <a:effectLst/>
                <a:latin typeface="Arial"/>
                <a:ea typeface="Arial"/>
                <a:cs typeface="Arial"/>
                <a:sym typeface="Arial"/>
              </a:rPr>
              <a:t> that it is based on the intersection of three key and interdependent pillars: the environmental pillar, the social pillar, and the economic pillar.</a:t>
            </a:r>
            <a:endParaRPr lang="el-GR" sz="1200" b="1" i="0" u="none" strike="noStrike" cap="none" dirty="0">
              <a:solidFill>
                <a:schemeClr val="dk1"/>
              </a:solidFill>
              <a:effectLst/>
              <a:latin typeface="Arial"/>
              <a:ea typeface="Arial"/>
              <a:cs typeface="Arial"/>
              <a:sym typeface="Arial"/>
            </a:endParaRPr>
          </a:p>
          <a:p>
            <a:endParaRPr dirty="0"/>
          </a:p>
        </p:txBody>
      </p:sp>
      <p:sp>
        <p:nvSpPr>
          <p:cNvPr id="140" name="Google Shape;140;g34519fc2d75_0_0:notes">
            <a:extLst>
              <a:ext uri="{FF2B5EF4-FFF2-40B4-BE49-F238E27FC236}">
                <a16:creationId xmlns:a16="http://schemas.microsoft.com/office/drawing/2014/main" id="{00059836-4942-3D32-10BA-3150819DAD28}"/>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4</a:t>
            </a:fld>
            <a:endParaRPr/>
          </a:p>
        </p:txBody>
      </p:sp>
    </p:spTree>
    <p:extLst>
      <p:ext uri="{BB962C8B-B14F-4D97-AF65-F5344CB8AC3E}">
        <p14:creationId xmlns:p14="http://schemas.microsoft.com/office/powerpoint/2010/main" val="38169577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6D1D0D64-1181-02F7-7CAF-DCA76A1870E4}"/>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CB467019-919E-0B8A-C7E3-8B198AF17262}"/>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79F9FAFD-6786-7A6E-E066-09BF2DEE449A}"/>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4F528B48-8BA5-D748-C0FD-B20D25090143}"/>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40</a:t>
            </a:fld>
            <a:endParaRPr/>
          </a:p>
        </p:txBody>
      </p:sp>
    </p:spTree>
    <p:extLst>
      <p:ext uri="{BB962C8B-B14F-4D97-AF65-F5344CB8AC3E}">
        <p14:creationId xmlns:p14="http://schemas.microsoft.com/office/powerpoint/2010/main" val="393998379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9DCF8073-2BB0-A8F0-7999-2C1ACD3D70BD}"/>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DBB1400B-6566-DB42-B295-D89CCF7BF2F5}"/>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9B343445-3020-36F5-7176-598006D51574}"/>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80286BD6-63B1-76D4-F29F-0053BC5ED581}"/>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41</a:t>
            </a:fld>
            <a:endParaRPr/>
          </a:p>
        </p:txBody>
      </p:sp>
    </p:spTree>
    <p:extLst>
      <p:ext uri="{BB962C8B-B14F-4D97-AF65-F5344CB8AC3E}">
        <p14:creationId xmlns:p14="http://schemas.microsoft.com/office/powerpoint/2010/main" val="114009145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C252453D-93F8-DD9E-D7EB-E98C00E035EB}"/>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A25FE1F0-383B-C1A5-7D13-F08995E4B2B5}"/>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F261E639-6D20-8499-28D4-F0A73E8FBEC7}"/>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12BE4DE2-0085-6759-E889-FA1733714189}"/>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42</a:t>
            </a:fld>
            <a:endParaRPr/>
          </a:p>
        </p:txBody>
      </p:sp>
    </p:spTree>
    <p:extLst>
      <p:ext uri="{BB962C8B-B14F-4D97-AF65-F5344CB8AC3E}">
        <p14:creationId xmlns:p14="http://schemas.microsoft.com/office/powerpoint/2010/main" val="174984230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6E6B4B-6215-7CD2-BB9C-E4C23CF01703}"/>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05698022-D1F1-B77B-3101-06D7360F70F7}"/>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425A565D-F23D-EA22-31AD-131126CEA058}"/>
              </a:ext>
            </a:extLst>
          </p:cNvPr>
          <p:cNvSpPr>
            <a:spLocks noGrp="1"/>
          </p:cNvSpPr>
          <p:nvPr>
            <p:ph type="body" idx="1"/>
          </p:nvPr>
        </p:nvSpPr>
        <p:spPr/>
        <p:txBody>
          <a:bodyPr/>
          <a:lstStyle/>
          <a:p>
            <a:endParaRPr lang="el-GR" sz="1100" b="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0F3DD760-9EB7-0C3B-2C73-6D6E510B910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74D5D8-74C3-4A38-835E-EC8AAD529D29}" type="slidenum">
              <a:rPr kumimoji="0" lang="el-GR"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43</a:t>
            </a:fld>
            <a:endParaRPr kumimoji="0" lang="el-GR"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11840475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a:extLst>
            <a:ext uri="{FF2B5EF4-FFF2-40B4-BE49-F238E27FC236}">
              <a16:creationId xmlns:a16="http://schemas.microsoft.com/office/drawing/2014/main" id="{EA02C40F-3CEC-6783-5102-4DDC6E68D8AA}"/>
            </a:ext>
          </a:extLst>
        </p:cNvPr>
        <p:cNvGrpSpPr/>
        <p:nvPr/>
      </p:nvGrpSpPr>
      <p:grpSpPr>
        <a:xfrm>
          <a:off x="0" y="0"/>
          <a:ext cx="0" cy="0"/>
          <a:chOff x="0" y="0"/>
          <a:chExt cx="0" cy="0"/>
        </a:xfrm>
      </p:grpSpPr>
      <p:sp>
        <p:nvSpPr>
          <p:cNvPr id="130" name="Google Shape;130;p7:notes">
            <a:extLst>
              <a:ext uri="{FF2B5EF4-FFF2-40B4-BE49-F238E27FC236}">
                <a16:creationId xmlns:a16="http://schemas.microsoft.com/office/drawing/2014/main" id="{502BFC02-3A1E-54C5-DA23-E029B54B328A}"/>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1" name="Google Shape;131;p7:notes">
            <a:extLst>
              <a:ext uri="{FF2B5EF4-FFF2-40B4-BE49-F238E27FC236}">
                <a16:creationId xmlns:a16="http://schemas.microsoft.com/office/drawing/2014/main" id="{1EA3DA94-D677-4CDE-B457-B056568E4311}"/>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r>
              <a:rPr lang="en-US" dirty="0"/>
              <a:t>Exploring strategies to assess and reduce environmental impact in the performing arts.</a:t>
            </a:r>
          </a:p>
          <a:p>
            <a:r>
              <a:rPr lang="en-US" dirty="0"/>
              <a:t>Introduction to PDCA Cycle and Life Cycle Assessment (LCA).</a:t>
            </a:r>
          </a:p>
        </p:txBody>
      </p:sp>
      <p:sp>
        <p:nvSpPr>
          <p:cNvPr id="132" name="Google Shape;132;p7:notes">
            <a:extLst>
              <a:ext uri="{FF2B5EF4-FFF2-40B4-BE49-F238E27FC236}">
                <a16:creationId xmlns:a16="http://schemas.microsoft.com/office/drawing/2014/main" id="{7ED5BC59-EB50-6919-DCAD-E9F891BC49C1}"/>
              </a:ext>
            </a:extLst>
          </p:cNvPr>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44</a:t>
            </a:fld>
            <a:endParaRPr/>
          </a:p>
        </p:txBody>
      </p:sp>
    </p:spTree>
    <p:extLst>
      <p:ext uri="{BB962C8B-B14F-4D97-AF65-F5344CB8AC3E}">
        <p14:creationId xmlns:p14="http://schemas.microsoft.com/office/powerpoint/2010/main" val="2316964668"/>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AF5327C8-91BB-3D9C-198A-4E5AA8A368E4}"/>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A9FE0CFF-9A03-3CAB-CF80-CDEA36D5FE43}"/>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BB0D1E24-51F5-A359-2400-799659750F28}"/>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62CD999D-CAB2-9F92-9599-E9CD3A9267DD}"/>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45</a:t>
            </a:fld>
            <a:endParaRPr/>
          </a:p>
        </p:txBody>
      </p:sp>
    </p:spTree>
    <p:extLst>
      <p:ext uri="{BB962C8B-B14F-4D97-AF65-F5344CB8AC3E}">
        <p14:creationId xmlns:p14="http://schemas.microsoft.com/office/powerpoint/2010/main" val="240175059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D1E94A08-A778-E9EF-4127-33D58EEB0055}"/>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5BD4C0F2-DE49-B0F7-8504-98A656C236EC}"/>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78D672F8-B176-5D66-D17E-55733D5512CE}"/>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DBE7F451-0DA6-66AD-ED3B-013D49EDDC68}"/>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46</a:t>
            </a:fld>
            <a:endParaRPr/>
          </a:p>
        </p:txBody>
      </p:sp>
    </p:spTree>
    <p:extLst>
      <p:ext uri="{BB962C8B-B14F-4D97-AF65-F5344CB8AC3E}">
        <p14:creationId xmlns:p14="http://schemas.microsoft.com/office/powerpoint/2010/main" val="359636778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946C8867-D212-1C2A-FDF6-473E3FD1FFDA}"/>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7999A296-26AC-5006-35EC-0C38A2D88618}"/>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21C15DF7-EB21-3A60-20E6-C58BF090BFDA}"/>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FE61C808-C4A8-FE37-7928-2C554DD457A6}"/>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47</a:t>
            </a:fld>
            <a:endParaRPr/>
          </a:p>
        </p:txBody>
      </p:sp>
    </p:spTree>
    <p:extLst>
      <p:ext uri="{BB962C8B-B14F-4D97-AF65-F5344CB8AC3E}">
        <p14:creationId xmlns:p14="http://schemas.microsoft.com/office/powerpoint/2010/main" val="221894131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9AAACA-B2E8-6BD0-960C-18B83E7EF483}"/>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806CAA24-DBC9-D52E-21E0-93B2CD4FD9FE}"/>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4E2C690E-315F-26DD-0B83-C3297F598D7F}"/>
              </a:ext>
            </a:extLst>
          </p:cNvPr>
          <p:cNvSpPr>
            <a:spLocks noGrp="1"/>
          </p:cNvSpPr>
          <p:nvPr>
            <p:ph type="body" idx="1"/>
          </p:nvPr>
        </p:nvSpPr>
        <p:spPr/>
        <p:txBody>
          <a:bodyPr/>
          <a:lstStyle/>
          <a:p>
            <a:endParaRPr lang="el-GR" sz="1100" b="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4C11575E-0768-D850-CCC6-1D9CB6CA716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74D5D8-74C3-4A38-835E-EC8AAD529D29}" type="slidenum">
              <a:rPr kumimoji="0" lang="el-GR"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48</a:t>
            </a:fld>
            <a:endParaRPr kumimoji="0" lang="el-GR"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259042527"/>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E9AD8FBA-D1F9-B098-9276-E5E05740C7F1}"/>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9EAC69E3-CCE4-5686-049D-5DF416F1D861}"/>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69B661C8-8F29-D569-8C07-EC9CEA688939}"/>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FCA00874-9279-9ABC-9112-4C58DE4E629F}"/>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49</a:t>
            </a:fld>
            <a:endParaRPr/>
          </a:p>
        </p:txBody>
      </p:sp>
    </p:spTree>
    <p:extLst>
      <p:ext uri="{BB962C8B-B14F-4D97-AF65-F5344CB8AC3E}">
        <p14:creationId xmlns:p14="http://schemas.microsoft.com/office/powerpoint/2010/main" val="15001233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g34519fc2d75_0_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9" name="Google Shape;149;g34519fc2d75_0_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50" name="Google Shape;150;g34519fc2d75_0_8: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5</a:t>
            </a:fld>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CCB4D24F-BAC6-7E9E-885E-21E5BFAD9CA0}"/>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F66304E5-F1C3-77BF-4E24-48F669FA939F}"/>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134EDF74-2C23-4A57-F969-C942C817EA71}"/>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8558AA01-B06D-40ED-F6F5-7D30867D06F2}"/>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50</a:t>
            </a:fld>
            <a:endParaRPr/>
          </a:p>
        </p:txBody>
      </p:sp>
    </p:spTree>
    <p:extLst>
      <p:ext uri="{BB962C8B-B14F-4D97-AF65-F5344CB8AC3E}">
        <p14:creationId xmlns:p14="http://schemas.microsoft.com/office/powerpoint/2010/main" val="3687560176"/>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29FDB386-9DD6-0CCA-C0E3-F09C41D4C654}"/>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4DBF70AF-9C76-1126-9598-565A67F89487}"/>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A52CABEC-C5B4-32E1-CDBA-49DEBC86079B}"/>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B401D8E4-4ABF-A39B-7AC2-571A13B7CCCC}"/>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51</a:t>
            </a:fld>
            <a:endParaRPr/>
          </a:p>
        </p:txBody>
      </p:sp>
    </p:spTree>
    <p:extLst>
      <p:ext uri="{BB962C8B-B14F-4D97-AF65-F5344CB8AC3E}">
        <p14:creationId xmlns:p14="http://schemas.microsoft.com/office/powerpoint/2010/main" val="198447041"/>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14265BC9-0D5A-6859-9231-585040671B53}"/>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2B6630D9-6659-BC26-4347-17F8BE1256C0}"/>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5615EA51-CF4F-57A0-D255-F82191E43C64}"/>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466B2CF3-D505-C226-515F-42BBA23EAEA7}"/>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52</a:t>
            </a:fld>
            <a:endParaRPr/>
          </a:p>
        </p:txBody>
      </p:sp>
    </p:spTree>
    <p:extLst>
      <p:ext uri="{BB962C8B-B14F-4D97-AF65-F5344CB8AC3E}">
        <p14:creationId xmlns:p14="http://schemas.microsoft.com/office/powerpoint/2010/main" val="2997186823"/>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9F80E855-1CEA-FA59-BB89-D5A00D3DC3D6}"/>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3243092E-A400-C02C-6842-A25D4A89B2DA}"/>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77C10B13-69DA-63B0-97A6-E689056F8668}"/>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F9E452B3-053C-726F-DCFA-2D32A0BCE653}"/>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53</a:t>
            </a:fld>
            <a:endParaRPr/>
          </a:p>
        </p:txBody>
      </p:sp>
    </p:spTree>
    <p:extLst>
      <p:ext uri="{BB962C8B-B14F-4D97-AF65-F5344CB8AC3E}">
        <p14:creationId xmlns:p14="http://schemas.microsoft.com/office/powerpoint/2010/main" val="1211375878"/>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B0797163-97B7-DF08-F59E-5CE5A019C917}"/>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F0A38A29-10F3-3E91-1175-C2E0CF5A8D66}"/>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F753194E-DFE8-74D5-A2BE-85C21FAE8330}"/>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7616917B-2305-9334-2CAB-E92B4FCD38FB}"/>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54</a:t>
            </a:fld>
            <a:endParaRPr/>
          </a:p>
        </p:txBody>
      </p:sp>
    </p:spTree>
    <p:extLst>
      <p:ext uri="{BB962C8B-B14F-4D97-AF65-F5344CB8AC3E}">
        <p14:creationId xmlns:p14="http://schemas.microsoft.com/office/powerpoint/2010/main" val="2069850522"/>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35205A9B-3FFA-0473-0BC6-B54B0316085A}"/>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10AA183B-FA9B-C4BE-BF3F-2A57EF616C9A}"/>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B85E1E89-4679-47B4-3F50-70ADCFFC463E}"/>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421A7302-F6CB-897D-530C-91F301E7C666}"/>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55</a:t>
            </a:fld>
            <a:endParaRPr/>
          </a:p>
        </p:txBody>
      </p:sp>
    </p:spTree>
    <p:extLst>
      <p:ext uri="{BB962C8B-B14F-4D97-AF65-F5344CB8AC3E}">
        <p14:creationId xmlns:p14="http://schemas.microsoft.com/office/powerpoint/2010/main" val="979576302"/>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5D2A90EB-AC60-D6D4-BE5E-D7F82E1006C0}"/>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427EEFEA-CDD4-B42F-8DD7-ABDB25AD28E3}"/>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D9901786-32A8-498D-3BD1-EBC2CD67AD66}"/>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AFFED387-8D5A-6369-3249-6E326DDED31D}"/>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56</a:t>
            </a:fld>
            <a:endParaRPr/>
          </a:p>
        </p:txBody>
      </p:sp>
    </p:spTree>
    <p:extLst>
      <p:ext uri="{BB962C8B-B14F-4D97-AF65-F5344CB8AC3E}">
        <p14:creationId xmlns:p14="http://schemas.microsoft.com/office/powerpoint/2010/main" val="3851902862"/>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DB3CCE81-609A-7430-7FAC-0E685FB05A58}"/>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5004B2EC-59D8-5626-9ED6-09318CC5DEFB}"/>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AC13F0BA-D932-612B-61E0-AD10C2EBB437}"/>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C1F71F04-7CC8-A9B5-107F-C5DE81023C89}"/>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57</a:t>
            </a:fld>
            <a:endParaRPr/>
          </a:p>
        </p:txBody>
      </p:sp>
    </p:spTree>
    <p:extLst>
      <p:ext uri="{BB962C8B-B14F-4D97-AF65-F5344CB8AC3E}">
        <p14:creationId xmlns:p14="http://schemas.microsoft.com/office/powerpoint/2010/main" val="405332219"/>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a:extLst>
            <a:ext uri="{FF2B5EF4-FFF2-40B4-BE49-F238E27FC236}">
              <a16:creationId xmlns:a16="http://schemas.microsoft.com/office/drawing/2014/main" id="{C5F0C60A-6831-88D5-8CE3-1B12CC1F5CC5}"/>
            </a:ext>
          </a:extLst>
        </p:cNvPr>
        <p:cNvGrpSpPr/>
        <p:nvPr/>
      </p:nvGrpSpPr>
      <p:grpSpPr>
        <a:xfrm>
          <a:off x="0" y="0"/>
          <a:ext cx="0" cy="0"/>
          <a:chOff x="0" y="0"/>
          <a:chExt cx="0" cy="0"/>
        </a:xfrm>
      </p:grpSpPr>
      <p:sp>
        <p:nvSpPr>
          <p:cNvPr id="130" name="Google Shape;130;p7:notes">
            <a:extLst>
              <a:ext uri="{FF2B5EF4-FFF2-40B4-BE49-F238E27FC236}">
                <a16:creationId xmlns:a16="http://schemas.microsoft.com/office/drawing/2014/main" id="{9D914B82-B53C-9F50-FEC7-53DF0ACF67EA}"/>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1" name="Google Shape;131;p7:notes">
            <a:extLst>
              <a:ext uri="{FF2B5EF4-FFF2-40B4-BE49-F238E27FC236}">
                <a16:creationId xmlns:a16="http://schemas.microsoft.com/office/drawing/2014/main" id="{9DAD0152-A30F-4EA3-7CC1-C8FA499CAC20}"/>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r>
              <a:rPr lang="en-US" dirty="0"/>
              <a:t>Exploring strategies to assess and reduce environmental impact in the performing arts.</a:t>
            </a:r>
          </a:p>
          <a:p>
            <a:r>
              <a:rPr lang="en-US" dirty="0"/>
              <a:t>Introduction to PDCA Cycle and Life Cycle Assessment (LCA).</a:t>
            </a:r>
          </a:p>
        </p:txBody>
      </p:sp>
      <p:sp>
        <p:nvSpPr>
          <p:cNvPr id="132" name="Google Shape;132;p7:notes">
            <a:extLst>
              <a:ext uri="{FF2B5EF4-FFF2-40B4-BE49-F238E27FC236}">
                <a16:creationId xmlns:a16="http://schemas.microsoft.com/office/drawing/2014/main" id="{C037CE4C-E630-5099-6C3F-1A61E3683C6D}"/>
              </a:ext>
            </a:extLst>
          </p:cNvPr>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58</a:t>
            </a:fld>
            <a:endParaRPr/>
          </a:p>
        </p:txBody>
      </p:sp>
    </p:spTree>
    <p:extLst>
      <p:ext uri="{BB962C8B-B14F-4D97-AF65-F5344CB8AC3E}">
        <p14:creationId xmlns:p14="http://schemas.microsoft.com/office/powerpoint/2010/main" val="3961337495"/>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8A1C2A29-87EA-9DC9-6489-3A9B71C91B0D}"/>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B9FA2D7F-1991-4C5B-E8C9-722DC69F91F5}"/>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4A165BA9-6701-AC58-AE97-55CC2F1D669E}"/>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1B5431D9-BC66-3F4B-5AB0-021120E84E5F}"/>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59</a:t>
            </a:fld>
            <a:endParaRPr/>
          </a:p>
        </p:txBody>
      </p:sp>
    </p:spTree>
    <p:extLst>
      <p:ext uri="{BB962C8B-B14F-4D97-AF65-F5344CB8AC3E}">
        <p14:creationId xmlns:p14="http://schemas.microsoft.com/office/powerpoint/2010/main" val="22852515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a:extLst>
            <a:ext uri="{FF2B5EF4-FFF2-40B4-BE49-F238E27FC236}">
              <a16:creationId xmlns:a16="http://schemas.microsoft.com/office/drawing/2014/main" id="{D66A5184-DE1C-E9C1-42F8-DEF0222CCD18}"/>
            </a:ext>
          </a:extLst>
        </p:cNvPr>
        <p:cNvGrpSpPr/>
        <p:nvPr/>
      </p:nvGrpSpPr>
      <p:grpSpPr>
        <a:xfrm>
          <a:off x="0" y="0"/>
          <a:ext cx="0" cy="0"/>
          <a:chOff x="0" y="0"/>
          <a:chExt cx="0" cy="0"/>
        </a:xfrm>
      </p:grpSpPr>
      <p:sp>
        <p:nvSpPr>
          <p:cNvPr id="148" name="Google Shape;148;g34519fc2d75_0_8:notes">
            <a:extLst>
              <a:ext uri="{FF2B5EF4-FFF2-40B4-BE49-F238E27FC236}">
                <a16:creationId xmlns:a16="http://schemas.microsoft.com/office/drawing/2014/main" id="{90B8DA24-D16B-C16F-1277-C5B288499B2B}"/>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9" name="Google Shape;149;g34519fc2d75_0_8:notes">
            <a:extLst>
              <a:ext uri="{FF2B5EF4-FFF2-40B4-BE49-F238E27FC236}">
                <a16:creationId xmlns:a16="http://schemas.microsoft.com/office/drawing/2014/main" id="{EF5D8986-BCDF-D1ED-0B7B-07B55E98F475}"/>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50" name="Google Shape;150;g34519fc2d75_0_8:notes">
            <a:extLst>
              <a:ext uri="{FF2B5EF4-FFF2-40B4-BE49-F238E27FC236}">
                <a16:creationId xmlns:a16="http://schemas.microsoft.com/office/drawing/2014/main" id="{EB10EFE0-28F6-5716-05AD-B266CDD93445}"/>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6</a:t>
            </a:fld>
            <a:endParaRPr/>
          </a:p>
        </p:txBody>
      </p:sp>
    </p:spTree>
    <p:extLst>
      <p:ext uri="{BB962C8B-B14F-4D97-AF65-F5344CB8AC3E}">
        <p14:creationId xmlns:p14="http://schemas.microsoft.com/office/powerpoint/2010/main" val="2150155956"/>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3572CC6D-553A-06B9-5E99-0DD402BFC5C8}"/>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8014E87D-97D6-5661-17DB-30EFDF70B9B5}"/>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1331902D-88C3-C1C5-C621-AF263C45D215}"/>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2E609E8F-089B-09EF-FBF1-502BFCAB52D4}"/>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60</a:t>
            </a:fld>
            <a:endParaRPr/>
          </a:p>
        </p:txBody>
      </p:sp>
    </p:spTree>
    <p:extLst>
      <p:ext uri="{BB962C8B-B14F-4D97-AF65-F5344CB8AC3E}">
        <p14:creationId xmlns:p14="http://schemas.microsoft.com/office/powerpoint/2010/main" val="2919228717"/>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85AFC772-59D7-24AC-6C6E-C74511465E9D}"/>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090283FC-335D-3143-C81D-334EB11A56D5}"/>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99994B82-72FB-5BE0-1BB4-EAB640665951}"/>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2C3C1079-ADF5-0CD2-57B3-913109DBF3A0}"/>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61</a:t>
            </a:fld>
            <a:endParaRPr/>
          </a:p>
        </p:txBody>
      </p:sp>
    </p:spTree>
    <p:extLst>
      <p:ext uri="{BB962C8B-B14F-4D97-AF65-F5344CB8AC3E}">
        <p14:creationId xmlns:p14="http://schemas.microsoft.com/office/powerpoint/2010/main" val="2551409459"/>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2AAF8708-5BFF-5C7C-2764-2F7A386AA350}"/>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538530B2-C0F8-5A08-D1AE-BC64CC0AF21A}"/>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6A13E16D-6755-8CCA-D02F-A8DE6AA18995}"/>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3E87DB67-4022-3633-1B59-7B50B8832D1B}"/>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62</a:t>
            </a:fld>
            <a:endParaRPr/>
          </a:p>
        </p:txBody>
      </p:sp>
    </p:spTree>
    <p:extLst>
      <p:ext uri="{BB962C8B-B14F-4D97-AF65-F5344CB8AC3E}">
        <p14:creationId xmlns:p14="http://schemas.microsoft.com/office/powerpoint/2010/main" val="2590783607"/>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AF5BF221-A93C-C1EE-28FA-2859E1FBFED1}"/>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9D8A11DD-B7C4-14C0-0E87-F95DA33CD532}"/>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87E75BD3-46BE-0C8A-A75F-7ADA1CDDD4FD}"/>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A97BBEA2-7CA8-441A-35E0-08189AA1A87B}"/>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63</a:t>
            </a:fld>
            <a:endParaRPr/>
          </a:p>
        </p:txBody>
      </p:sp>
    </p:spTree>
    <p:extLst>
      <p:ext uri="{BB962C8B-B14F-4D97-AF65-F5344CB8AC3E}">
        <p14:creationId xmlns:p14="http://schemas.microsoft.com/office/powerpoint/2010/main" val="3227449462"/>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4664996B-DC04-81AB-C9C4-E53886FD5CF6}"/>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AC808A43-5535-E126-4613-1B1B81C3CF9C}"/>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90A1BB01-F04E-49EE-CD26-20DA6323208A}"/>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3567116C-5105-37A9-9FC0-61FD6052B952}"/>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64</a:t>
            </a:fld>
            <a:endParaRPr/>
          </a:p>
        </p:txBody>
      </p:sp>
    </p:spTree>
    <p:extLst>
      <p:ext uri="{BB962C8B-B14F-4D97-AF65-F5344CB8AC3E}">
        <p14:creationId xmlns:p14="http://schemas.microsoft.com/office/powerpoint/2010/main" val="3544363748"/>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9CAF1FFC-5C11-48D2-7D1D-9A260B543149}"/>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7996FDD9-613A-3063-7E3A-2823ACFFB270}"/>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01FA1C98-460E-B317-590B-110382A4A582}"/>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3335F24A-8B5E-2B2C-E7AB-2690B79FB7FB}"/>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65</a:t>
            </a:fld>
            <a:endParaRPr/>
          </a:p>
        </p:txBody>
      </p:sp>
    </p:spTree>
    <p:extLst>
      <p:ext uri="{BB962C8B-B14F-4D97-AF65-F5344CB8AC3E}">
        <p14:creationId xmlns:p14="http://schemas.microsoft.com/office/powerpoint/2010/main" val="670562416"/>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7A5B3A-6E2B-63C5-FB5C-4B0727791CDE}"/>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A4DF936D-3FF0-2E38-7DE9-16C5BE3520F6}"/>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D0FE7FA8-DDA3-F857-6A5F-3DB72C8A824B}"/>
              </a:ext>
            </a:extLst>
          </p:cNvPr>
          <p:cNvSpPr>
            <a:spLocks noGrp="1"/>
          </p:cNvSpPr>
          <p:nvPr>
            <p:ph type="body" idx="1"/>
          </p:nvPr>
        </p:nvSpPr>
        <p:spPr/>
        <p:txBody>
          <a:bodyPr/>
          <a:lstStyle/>
          <a:p>
            <a:endParaRPr lang="el-GR" sz="1100" b="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226F0A30-20E3-E63A-8A66-65E8953821B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74D5D8-74C3-4A38-835E-EC8AAD529D29}" type="slidenum">
              <a:rPr kumimoji="0" lang="el-GR"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66</a:t>
            </a:fld>
            <a:endParaRPr kumimoji="0" lang="el-GR"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118023253"/>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CB86AB44-C1ED-CA52-3FEB-30FB68B4EE12}"/>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CD96D346-C04B-05D1-6282-7F0F4AD0F6C7}"/>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835C14B4-6D28-30F9-F9AA-53500A506BA4}"/>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FC056024-0D58-52C1-627F-0E426FA84D7A}"/>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67</a:t>
            </a:fld>
            <a:endParaRPr/>
          </a:p>
        </p:txBody>
      </p:sp>
    </p:spTree>
    <p:extLst>
      <p:ext uri="{BB962C8B-B14F-4D97-AF65-F5344CB8AC3E}">
        <p14:creationId xmlns:p14="http://schemas.microsoft.com/office/powerpoint/2010/main" val="2922514501"/>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41B334-3019-8B18-B12A-889203B30486}"/>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E9E678A1-8C91-332B-7F5A-E3097CA9210B}"/>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FED67F25-3FF5-57B2-D647-555ABDD58C84}"/>
              </a:ext>
            </a:extLst>
          </p:cNvPr>
          <p:cNvSpPr>
            <a:spLocks noGrp="1"/>
          </p:cNvSpPr>
          <p:nvPr>
            <p:ph type="body" idx="1"/>
          </p:nvPr>
        </p:nvSpPr>
        <p:spPr/>
        <p:txBody>
          <a:bodyPr/>
          <a:lstStyle/>
          <a:p>
            <a:r>
              <a:rPr lang="en-US" sz="1100" dirty="0">
                <a:latin typeface="Calibri" panose="020F0502020204030204" pitchFamily="34" charset="0"/>
                <a:ea typeface="Calibri" panose="020F0502020204030204" pitchFamily="34" charset="0"/>
                <a:cs typeface="Calibri" panose="020F0502020204030204" pitchFamily="34" charset="0"/>
              </a:rPr>
              <a:t>Use this moment to consolidate learning from Chapter 2.</a:t>
            </a:r>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BBE52FE1-0A26-5AB3-31DA-A2631C5FC646}"/>
              </a:ext>
            </a:extLst>
          </p:cNvPr>
          <p:cNvSpPr>
            <a:spLocks noGrp="1"/>
          </p:cNvSpPr>
          <p:nvPr>
            <p:ph type="sldNum" sz="quarter" idx="5"/>
          </p:nvPr>
        </p:nvSpPr>
        <p:spPr/>
        <p:txBody>
          <a:bodyPr/>
          <a:lstStyle/>
          <a:p>
            <a:fld id="{D274D5D8-74C3-4A38-835E-EC8AAD529D29}" type="slidenum">
              <a:rPr lang="el-GR" smtClean="0"/>
              <a:t>68</a:t>
            </a:fld>
            <a:endParaRPr lang="el-GR"/>
          </a:p>
        </p:txBody>
      </p:sp>
    </p:spTree>
    <p:extLst>
      <p:ext uri="{BB962C8B-B14F-4D97-AF65-F5344CB8AC3E}">
        <p14:creationId xmlns:p14="http://schemas.microsoft.com/office/powerpoint/2010/main" val="2421558261"/>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8"/>
        <p:cNvGrpSpPr/>
        <p:nvPr/>
      </p:nvGrpSpPr>
      <p:grpSpPr>
        <a:xfrm>
          <a:off x="0" y="0"/>
          <a:ext cx="0" cy="0"/>
          <a:chOff x="0" y="0"/>
          <a:chExt cx="0" cy="0"/>
        </a:xfrm>
      </p:grpSpPr>
      <p:sp>
        <p:nvSpPr>
          <p:cNvPr id="479" name="Google Shape;479;p1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80" name="Google Shape;480;p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a:extLst>
            <a:ext uri="{FF2B5EF4-FFF2-40B4-BE49-F238E27FC236}">
              <a16:creationId xmlns:a16="http://schemas.microsoft.com/office/drawing/2014/main" id="{AB59904D-B577-CA57-EF75-7067768965A6}"/>
            </a:ext>
          </a:extLst>
        </p:cNvPr>
        <p:cNvGrpSpPr/>
        <p:nvPr/>
      </p:nvGrpSpPr>
      <p:grpSpPr>
        <a:xfrm>
          <a:off x="0" y="0"/>
          <a:ext cx="0" cy="0"/>
          <a:chOff x="0" y="0"/>
          <a:chExt cx="0" cy="0"/>
        </a:xfrm>
      </p:grpSpPr>
      <p:sp>
        <p:nvSpPr>
          <p:cNvPr id="148" name="Google Shape;148;g34519fc2d75_0_8:notes">
            <a:extLst>
              <a:ext uri="{FF2B5EF4-FFF2-40B4-BE49-F238E27FC236}">
                <a16:creationId xmlns:a16="http://schemas.microsoft.com/office/drawing/2014/main" id="{13A138AC-9042-906E-429A-2BE016D365B6}"/>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9" name="Google Shape;149;g34519fc2d75_0_8:notes">
            <a:extLst>
              <a:ext uri="{FF2B5EF4-FFF2-40B4-BE49-F238E27FC236}">
                <a16:creationId xmlns:a16="http://schemas.microsoft.com/office/drawing/2014/main" id="{0CACF121-C87C-D46D-2D1D-F9EF470F8FBA}"/>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50" name="Google Shape;150;g34519fc2d75_0_8:notes">
            <a:extLst>
              <a:ext uri="{FF2B5EF4-FFF2-40B4-BE49-F238E27FC236}">
                <a16:creationId xmlns:a16="http://schemas.microsoft.com/office/drawing/2014/main" id="{67F23129-96C3-390E-8DE7-AB66C331DF5F}"/>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7</a:t>
            </a:fld>
            <a:endParaRPr/>
          </a:p>
        </p:txBody>
      </p:sp>
    </p:spTree>
    <p:extLst>
      <p:ext uri="{BB962C8B-B14F-4D97-AF65-F5344CB8AC3E}">
        <p14:creationId xmlns:p14="http://schemas.microsoft.com/office/powerpoint/2010/main" val="33815258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a:extLst>
            <a:ext uri="{FF2B5EF4-FFF2-40B4-BE49-F238E27FC236}">
              <a16:creationId xmlns:a16="http://schemas.microsoft.com/office/drawing/2014/main" id="{24667AC5-EE90-D8DE-8093-B80F56926F1C}"/>
            </a:ext>
          </a:extLst>
        </p:cNvPr>
        <p:cNvGrpSpPr/>
        <p:nvPr/>
      </p:nvGrpSpPr>
      <p:grpSpPr>
        <a:xfrm>
          <a:off x="0" y="0"/>
          <a:ext cx="0" cy="0"/>
          <a:chOff x="0" y="0"/>
          <a:chExt cx="0" cy="0"/>
        </a:xfrm>
      </p:grpSpPr>
      <p:sp>
        <p:nvSpPr>
          <p:cNvPr id="148" name="Google Shape;148;g34519fc2d75_0_8:notes">
            <a:extLst>
              <a:ext uri="{FF2B5EF4-FFF2-40B4-BE49-F238E27FC236}">
                <a16:creationId xmlns:a16="http://schemas.microsoft.com/office/drawing/2014/main" id="{660222C5-164A-C624-2E1F-ED4741696413}"/>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9" name="Google Shape;149;g34519fc2d75_0_8:notes">
            <a:extLst>
              <a:ext uri="{FF2B5EF4-FFF2-40B4-BE49-F238E27FC236}">
                <a16:creationId xmlns:a16="http://schemas.microsoft.com/office/drawing/2014/main" id="{F147A6D7-8E47-FA25-7580-7FDFFDB5B97E}"/>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50" name="Google Shape;150;g34519fc2d75_0_8:notes">
            <a:extLst>
              <a:ext uri="{FF2B5EF4-FFF2-40B4-BE49-F238E27FC236}">
                <a16:creationId xmlns:a16="http://schemas.microsoft.com/office/drawing/2014/main" id="{CA19A9CC-0A89-D781-448C-0EE5246903A2}"/>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8</a:t>
            </a:fld>
            <a:endParaRPr/>
          </a:p>
        </p:txBody>
      </p:sp>
    </p:spTree>
    <p:extLst>
      <p:ext uri="{BB962C8B-B14F-4D97-AF65-F5344CB8AC3E}">
        <p14:creationId xmlns:p14="http://schemas.microsoft.com/office/powerpoint/2010/main" val="3632558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a:extLst>
            <a:ext uri="{FF2B5EF4-FFF2-40B4-BE49-F238E27FC236}">
              <a16:creationId xmlns:a16="http://schemas.microsoft.com/office/drawing/2014/main" id="{995EFB94-274E-5FB0-195D-2051F57B896F}"/>
            </a:ext>
          </a:extLst>
        </p:cNvPr>
        <p:cNvGrpSpPr/>
        <p:nvPr/>
      </p:nvGrpSpPr>
      <p:grpSpPr>
        <a:xfrm>
          <a:off x="0" y="0"/>
          <a:ext cx="0" cy="0"/>
          <a:chOff x="0" y="0"/>
          <a:chExt cx="0" cy="0"/>
        </a:xfrm>
      </p:grpSpPr>
      <p:sp>
        <p:nvSpPr>
          <p:cNvPr id="148" name="Google Shape;148;g34519fc2d75_0_8:notes">
            <a:extLst>
              <a:ext uri="{FF2B5EF4-FFF2-40B4-BE49-F238E27FC236}">
                <a16:creationId xmlns:a16="http://schemas.microsoft.com/office/drawing/2014/main" id="{03FF08BA-2948-D4A3-5294-7AA34C67A5DF}"/>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9" name="Google Shape;149;g34519fc2d75_0_8:notes">
            <a:extLst>
              <a:ext uri="{FF2B5EF4-FFF2-40B4-BE49-F238E27FC236}">
                <a16:creationId xmlns:a16="http://schemas.microsoft.com/office/drawing/2014/main" id="{24B5D07E-794A-951A-9AE4-5EB92CE4CEF1}"/>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50" name="Google Shape;150;g34519fc2d75_0_8:notes">
            <a:extLst>
              <a:ext uri="{FF2B5EF4-FFF2-40B4-BE49-F238E27FC236}">
                <a16:creationId xmlns:a16="http://schemas.microsoft.com/office/drawing/2014/main" id="{C4EA3CDE-1F73-5E07-4137-AD5FC282E7C4}"/>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9</a:t>
            </a:fld>
            <a:endParaRPr/>
          </a:p>
        </p:txBody>
      </p:sp>
    </p:spTree>
    <p:extLst>
      <p:ext uri="{BB962C8B-B14F-4D97-AF65-F5344CB8AC3E}">
        <p14:creationId xmlns:p14="http://schemas.microsoft.com/office/powerpoint/2010/main" val="25734607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5"/>
        <p:cNvGrpSpPr/>
        <p:nvPr/>
      </p:nvGrpSpPr>
      <p:grpSpPr>
        <a:xfrm>
          <a:off x="0" y="0"/>
          <a:ext cx="0" cy="0"/>
          <a:chOff x="0" y="0"/>
          <a:chExt cx="0" cy="0"/>
        </a:xfrm>
      </p:grpSpPr>
      <p:sp>
        <p:nvSpPr>
          <p:cNvPr id="16" name="Google Shape;16;p2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7" name="Google Shape;17;p2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8" name="Google Shape;18;p20"/>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2200"/>
            </a:lvl1pPr>
            <a:lvl2pPr marL="0" lvl="1" indent="0" algn="r">
              <a:spcBef>
                <a:spcPts val="0"/>
              </a:spcBef>
              <a:buNone/>
              <a:defRPr sz="2200"/>
            </a:lvl2pPr>
            <a:lvl3pPr marL="0" lvl="2" indent="0" algn="r">
              <a:spcBef>
                <a:spcPts val="0"/>
              </a:spcBef>
              <a:buNone/>
              <a:defRPr sz="2200"/>
            </a:lvl3pPr>
            <a:lvl4pPr marL="0" lvl="3" indent="0" algn="r">
              <a:spcBef>
                <a:spcPts val="0"/>
              </a:spcBef>
              <a:buNone/>
              <a:defRPr sz="2200"/>
            </a:lvl4pPr>
            <a:lvl5pPr marL="0" lvl="4" indent="0" algn="r">
              <a:spcBef>
                <a:spcPts val="0"/>
              </a:spcBef>
              <a:buNone/>
              <a:defRPr sz="2200"/>
            </a:lvl5pPr>
            <a:lvl6pPr marL="0" lvl="5" indent="0" algn="r">
              <a:spcBef>
                <a:spcPts val="0"/>
              </a:spcBef>
              <a:buNone/>
              <a:defRPr sz="2200"/>
            </a:lvl6pPr>
            <a:lvl7pPr marL="0" lvl="6" indent="0" algn="r">
              <a:spcBef>
                <a:spcPts val="0"/>
              </a:spcBef>
              <a:buNone/>
              <a:defRPr sz="2200"/>
            </a:lvl7pPr>
            <a:lvl8pPr marL="0" lvl="7" indent="0" algn="r">
              <a:spcBef>
                <a:spcPts val="0"/>
              </a:spcBef>
              <a:buNone/>
              <a:defRPr sz="2200"/>
            </a:lvl8pPr>
            <a:lvl9pPr marL="0" lvl="8" indent="0" algn="r">
              <a:spcBef>
                <a:spcPts val="0"/>
              </a:spcBef>
              <a:buNone/>
              <a:defRPr sz="2200"/>
            </a:lvl9pPr>
          </a:lstStyle>
          <a:p>
            <a:pPr marL="0" lvl="0" indent="0" algn="r" rtl="0">
              <a:spcBef>
                <a:spcPts val="0"/>
              </a:spcBef>
              <a:spcAft>
                <a:spcPts val="0"/>
              </a:spcAft>
              <a:buNone/>
            </a:pPr>
            <a:fld id="{00000000-1234-1234-1234-123412341234}" type="slidenum">
              <a:rPr lang="en-GB"/>
              <a:t>‹#›</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2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29"/>
          <p:cNvSpPr txBox="1">
            <a:spLocks noGrp="1"/>
          </p:cNvSpPr>
          <p:nvPr>
            <p:ph type="body" idx="1"/>
          </p:nvPr>
        </p:nvSpPr>
        <p:spPr>
          <a:xfrm rot="5400000">
            <a:off x="2309019" y="-251618"/>
            <a:ext cx="4525963" cy="82296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5" name="Google Shape;75;p2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2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2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30"/>
          <p:cNvSpPr txBox="1">
            <a:spLocks noGrp="1"/>
          </p:cNvSpPr>
          <p:nvPr>
            <p:ph type="title"/>
          </p:nvPr>
        </p:nvSpPr>
        <p:spPr>
          <a:xfrm rot="5400000">
            <a:off x="4732338" y="2171701"/>
            <a:ext cx="5851525" cy="20574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30"/>
          <p:cNvSpPr txBox="1">
            <a:spLocks noGrp="1"/>
          </p:cNvSpPr>
          <p:nvPr>
            <p:ph type="body" idx="1"/>
          </p:nvPr>
        </p:nvSpPr>
        <p:spPr>
          <a:xfrm rot="5400000">
            <a:off x="541338" y="190500"/>
            <a:ext cx="5851525" cy="60198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81" name="Google Shape;81;p3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3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3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9"/>
        <p:cNvGrpSpPr/>
        <p:nvPr/>
      </p:nvGrpSpPr>
      <p:grpSpPr>
        <a:xfrm>
          <a:off x="0" y="0"/>
          <a:ext cx="0" cy="0"/>
          <a:chOff x="0" y="0"/>
          <a:chExt cx="0" cy="0"/>
        </a:xfrm>
      </p:grpSpPr>
      <p:sp>
        <p:nvSpPr>
          <p:cNvPr id="20" name="Google Shape;20;p21"/>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1" name="Google Shape;21;p21"/>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22" name="Google Shape;22;p2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 name="Google Shape;23;p2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2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5"/>
        <p:cNvGrpSpPr/>
        <p:nvPr/>
      </p:nvGrpSpPr>
      <p:grpSpPr>
        <a:xfrm>
          <a:off x="0" y="0"/>
          <a:ext cx="0" cy="0"/>
          <a:chOff x="0" y="0"/>
          <a:chExt cx="0" cy="0"/>
        </a:xfrm>
      </p:grpSpPr>
      <p:sp>
        <p:nvSpPr>
          <p:cNvPr id="26" name="Google Shape;26;p2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22"/>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8" name="Google Shape;28;p2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2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2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1"/>
        <p:cNvGrpSpPr/>
        <p:nvPr/>
      </p:nvGrpSpPr>
      <p:grpSpPr>
        <a:xfrm>
          <a:off x="0" y="0"/>
          <a:ext cx="0" cy="0"/>
          <a:chOff x="0" y="0"/>
          <a:chExt cx="0" cy="0"/>
        </a:xfrm>
      </p:grpSpPr>
      <p:sp>
        <p:nvSpPr>
          <p:cNvPr id="32" name="Google Shape;32;p23"/>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dk1"/>
              </a:buClr>
              <a:buSzPts val="4000"/>
              <a:buFont typeface="Calibri"/>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23"/>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34" name="Google Shape;34;p2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2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 name="Google Shape;36;p2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7"/>
        <p:cNvGrpSpPr/>
        <p:nvPr/>
      </p:nvGrpSpPr>
      <p:grpSpPr>
        <a:xfrm>
          <a:off x="0" y="0"/>
          <a:ext cx="0" cy="0"/>
          <a:chOff x="0" y="0"/>
          <a:chExt cx="0" cy="0"/>
        </a:xfrm>
      </p:grpSpPr>
      <p:sp>
        <p:nvSpPr>
          <p:cNvPr id="38" name="Google Shape;38;p2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9" name="Google Shape;39;p24"/>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40" name="Google Shape;40;p24"/>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41" name="Google Shape;41;p2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2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2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4"/>
        <p:cNvGrpSpPr/>
        <p:nvPr/>
      </p:nvGrpSpPr>
      <p:grpSpPr>
        <a:xfrm>
          <a:off x="0" y="0"/>
          <a:ext cx="0" cy="0"/>
          <a:chOff x="0" y="0"/>
          <a:chExt cx="0" cy="0"/>
        </a:xfrm>
      </p:grpSpPr>
      <p:sp>
        <p:nvSpPr>
          <p:cNvPr id="45" name="Google Shape;45;p2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6" name="Google Shape;46;p25"/>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7" name="Google Shape;47;p25"/>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8" name="Google Shape;48;p25"/>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9" name="Google Shape;49;p25"/>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50" name="Google Shape;50;p2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2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2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3"/>
        <p:cNvGrpSpPr/>
        <p:nvPr/>
      </p:nvGrpSpPr>
      <p:grpSpPr>
        <a:xfrm>
          <a:off x="0" y="0"/>
          <a:ext cx="0" cy="0"/>
          <a:chOff x="0" y="0"/>
          <a:chExt cx="0" cy="0"/>
        </a:xfrm>
      </p:grpSpPr>
      <p:sp>
        <p:nvSpPr>
          <p:cNvPr id="54" name="Google Shape;54;p2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5" name="Google Shape;55;p2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2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2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27"/>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27"/>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61" name="Google Shape;61;p27"/>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2" name="Google Shape;62;p2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2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2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28"/>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28"/>
          <p:cNvSpPr>
            <a:spLocks noGrp="1"/>
          </p:cNvSpPr>
          <p:nvPr>
            <p:ph type="pic" idx="2"/>
          </p:nvPr>
        </p:nvSpPr>
        <p:spPr>
          <a:xfrm>
            <a:off x="1792288" y="612775"/>
            <a:ext cx="5486400" cy="4114800"/>
          </a:xfrm>
          <a:prstGeom prst="rect">
            <a:avLst/>
          </a:prstGeom>
          <a:noFill/>
          <a:ln>
            <a:noFill/>
          </a:ln>
        </p:spPr>
      </p:sp>
      <p:sp>
        <p:nvSpPr>
          <p:cNvPr id="68" name="Google Shape;68;p28"/>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9" name="Google Shape;69;p2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2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2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9"/>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1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1" i="0" u="none" strike="noStrike" cap="none">
                <a:solidFill>
                  <a:srgbClr val="3F6031"/>
                </a:solidFill>
                <a:latin typeface="Calibri"/>
                <a:ea typeface="Calibri"/>
                <a:cs typeface="Calibri"/>
                <a:sym typeface="Calibri"/>
              </a:defRPr>
            </a:lvl1pPr>
            <a:lvl2pPr marL="0" marR="0" lvl="1" indent="0" algn="r" rtl="0">
              <a:spcBef>
                <a:spcPts val="0"/>
              </a:spcBef>
              <a:buNone/>
              <a:defRPr sz="1200" b="1" i="0" u="none" strike="noStrike" cap="none">
                <a:solidFill>
                  <a:srgbClr val="3F6031"/>
                </a:solidFill>
                <a:latin typeface="Calibri"/>
                <a:ea typeface="Calibri"/>
                <a:cs typeface="Calibri"/>
                <a:sym typeface="Calibri"/>
              </a:defRPr>
            </a:lvl2pPr>
            <a:lvl3pPr marL="0" marR="0" lvl="2" indent="0" algn="r" rtl="0">
              <a:spcBef>
                <a:spcPts val="0"/>
              </a:spcBef>
              <a:buNone/>
              <a:defRPr sz="1200" b="1" i="0" u="none" strike="noStrike" cap="none">
                <a:solidFill>
                  <a:srgbClr val="3F6031"/>
                </a:solidFill>
                <a:latin typeface="Calibri"/>
                <a:ea typeface="Calibri"/>
                <a:cs typeface="Calibri"/>
                <a:sym typeface="Calibri"/>
              </a:defRPr>
            </a:lvl3pPr>
            <a:lvl4pPr marL="0" marR="0" lvl="3" indent="0" algn="r" rtl="0">
              <a:spcBef>
                <a:spcPts val="0"/>
              </a:spcBef>
              <a:buNone/>
              <a:defRPr sz="1200" b="1" i="0" u="none" strike="noStrike" cap="none">
                <a:solidFill>
                  <a:srgbClr val="3F6031"/>
                </a:solidFill>
                <a:latin typeface="Calibri"/>
                <a:ea typeface="Calibri"/>
                <a:cs typeface="Calibri"/>
                <a:sym typeface="Calibri"/>
              </a:defRPr>
            </a:lvl4pPr>
            <a:lvl5pPr marL="0" marR="0" lvl="4" indent="0" algn="r" rtl="0">
              <a:spcBef>
                <a:spcPts val="0"/>
              </a:spcBef>
              <a:buNone/>
              <a:defRPr sz="1200" b="1" i="0" u="none" strike="noStrike" cap="none">
                <a:solidFill>
                  <a:srgbClr val="3F6031"/>
                </a:solidFill>
                <a:latin typeface="Calibri"/>
                <a:ea typeface="Calibri"/>
                <a:cs typeface="Calibri"/>
                <a:sym typeface="Calibri"/>
              </a:defRPr>
            </a:lvl5pPr>
            <a:lvl6pPr marL="0" marR="0" lvl="5" indent="0" algn="r" rtl="0">
              <a:spcBef>
                <a:spcPts val="0"/>
              </a:spcBef>
              <a:buNone/>
              <a:defRPr sz="1200" b="1" i="0" u="none" strike="noStrike" cap="none">
                <a:solidFill>
                  <a:srgbClr val="3F6031"/>
                </a:solidFill>
                <a:latin typeface="Calibri"/>
                <a:ea typeface="Calibri"/>
                <a:cs typeface="Calibri"/>
                <a:sym typeface="Calibri"/>
              </a:defRPr>
            </a:lvl6pPr>
            <a:lvl7pPr marL="0" marR="0" lvl="6" indent="0" algn="r" rtl="0">
              <a:spcBef>
                <a:spcPts val="0"/>
              </a:spcBef>
              <a:buNone/>
              <a:defRPr sz="1200" b="1" i="0" u="none" strike="noStrike" cap="none">
                <a:solidFill>
                  <a:srgbClr val="3F6031"/>
                </a:solidFill>
                <a:latin typeface="Calibri"/>
                <a:ea typeface="Calibri"/>
                <a:cs typeface="Calibri"/>
                <a:sym typeface="Calibri"/>
              </a:defRPr>
            </a:lvl7pPr>
            <a:lvl8pPr marL="0" marR="0" lvl="7" indent="0" algn="r" rtl="0">
              <a:spcBef>
                <a:spcPts val="0"/>
              </a:spcBef>
              <a:buNone/>
              <a:defRPr sz="1200" b="1" i="0" u="none" strike="noStrike" cap="none">
                <a:solidFill>
                  <a:srgbClr val="3F6031"/>
                </a:solidFill>
                <a:latin typeface="Calibri"/>
                <a:ea typeface="Calibri"/>
                <a:cs typeface="Calibri"/>
                <a:sym typeface="Calibri"/>
              </a:defRPr>
            </a:lvl8pPr>
            <a:lvl9pPr marL="0" marR="0" lvl="8" indent="0" algn="r" rtl="0">
              <a:spcBef>
                <a:spcPts val="0"/>
              </a:spcBef>
              <a:buNone/>
              <a:defRPr sz="1200" b="1" i="0" u="none" strike="noStrike" cap="none">
                <a:solidFill>
                  <a:srgbClr val="3F603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1.xml"/><Relationship Id="rId5" Type="http://schemas.openxmlformats.org/officeDocument/2006/relationships/image" Target="../media/image9.jpeg"/><Relationship Id="rId4" Type="http://schemas.openxmlformats.org/officeDocument/2006/relationships/image" Target="../media/image3.png"/></Relationships>
</file>

<file path=ppt/slides/_rels/slide28.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28.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9.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0.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5.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7.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8.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9.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0.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3.xml"/><Relationship Id="rId1" Type="http://schemas.openxmlformats.org/officeDocument/2006/relationships/slideLayout" Target="../slideLayouts/slideLayout1.xml"/><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slides/_rels/slide44.xml.rels><?xml version="1.0" encoding="UTF-8" standalone="yes"?>
<Relationships xmlns="http://schemas.openxmlformats.org/package/2006/relationships"><Relationship Id="rId3" Type="http://schemas.openxmlformats.org/officeDocument/2006/relationships/image" Target="../media/image16.jpg"/><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45.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4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46.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png"/></Relationships>
</file>

<file path=ppt/slides/_rels/slide4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47.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png"/></Relationships>
</file>

<file path=ppt/slides/_rels/slide4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8.xml"/><Relationship Id="rId1" Type="http://schemas.openxmlformats.org/officeDocument/2006/relationships/slideLayout" Target="../slideLayouts/slideLayout1.xml"/><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slides/_rels/slide4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9.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5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0.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51.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5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52.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52.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png"/></Relationships>
</file>

<file path=ppt/slides/_rels/slide53.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53.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png"/></Relationships>
</file>

<file path=ppt/slides/_rels/slide5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5.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7.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8.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notesSlide" Target="../notesSlides/notesSlide58.xml"/><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9.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png"/></Relationships>
</file>

<file path=ppt/slides/_rels/slide6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0.xml"/><Relationship Id="rId1" Type="http://schemas.openxmlformats.org/officeDocument/2006/relationships/slideLayout" Target="../slideLayouts/slideLayout1.xml"/><Relationship Id="rId5" Type="http://schemas.openxmlformats.org/officeDocument/2006/relationships/image" Target="../media/image22.png"/><Relationship Id="rId4" Type="http://schemas.openxmlformats.org/officeDocument/2006/relationships/image" Target="../media/image3.png"/></Relationships>
</file>

<file path=ppt/slides/_rels/slide6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1.xml"/><Relationship Id="rId1" Type="http://schemas.openxmlformats.org/officeDocument/2006/relationships/slideLayout" Target="../slideLayouts/slideLayout1.xml"/><Relationship Id="rId5" Type="http://schemas.openxmlformats.org/officeDocument/2006/relationships/image" Target="../media/image23.jpeg"/><Relationship Id="rId4" Type="http://schemas.openxmlformats.org/officeDocument/2006/relationships/image" Target="../media/image3.png"/></Relationships>
</file>

<file path=ppt/slides/_rels/slide62.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notesSlide" Target="../notesSlides/notesSlide62.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63.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notesSlide" Target="../notesSlides/notesSlide63.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64.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notesSlide" Target="../notesSlides/notesSlide64.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65.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notesSlide" Target="../notesSlides/notesSlide65.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6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66.xml"/><Relationship Id="rId1" Type="http://schemas.openxmlformats.org/officeDocument/2006/relationships/slideLayout" Target="../slideLayouts/slideLayout1.xml"/><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slides/_rels/slide6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7.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6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68.xml"/><Relationship Id="rId1" Type="http://schemas.openxmlformats.org/officeDocument/2006/relationships/slideLayout" Target="../slideLayouts/slideLayout1.xml"/><Relationship Id="rId6" Type="http://schemas.openxmlformats.org/officeDocument/2006/relationships/image" Target="../media/image25.svg"/><Relationship Id="rId5" Type="http://schemas.openxmlformats.org/officeDocument/2006/relationships/image" Target="../media/image14.png"/><Relationship Id="rId4" Type="http://schemas.openxmlformats.org/officeDocument/2006/relationships/image" Target="../media/image24.svg"/></Relationships>
</file>

<file path=ppt/slides/_rels/slide69.xml.rels><?xml version="1.0" encoding="UTF-8" standalone="yes"?>
<Relationships xmlns="http://schemas.openxmlformats.org/package/2006/relationships"><Relationship Id="rId8" Type="http://schemas.openxmlformats.org/officeDocument/2006/relationships/image" Target="../media/image28.jpg"/><Relationship Id="rId13" Type="http://schemas.openxmlformats.org/officeDocument/2006/relationships/image" Target="../media/image33.jpg"/><Relationship Id="rId3" Type="http://schemas.openxmlformats.org/officeDocument/2006/relationships/image" Target="../media/image2.png"/><Relationship Id="rId7" Type="http://schemas.openxmlformats.org/officeDocument/2006/relationships/image" Target="../media/image27.png"/><Relationship Id="rId12" Type="http://schemas.openxmlformats.org/officeDocument/2006/relationships/image" Target="../media/image32.png"/><Relationship Id="rId17" Type="http://schemas.openxmlformats.org/officeDocument/2006/relationships/image" Target="../media/image37.png"/><Relationship Id="rId2" Type="http://schemas.openxmlformats.org/officeDocument/2006/relationships/notesSlide" Target="../notesSlides/notesSlide69.xml"/><Relationship Id="rId16" Type="http://schemas.openxmlformats.org/officeDocument/2006/relationships/image" Target="../media/image36.png"/><Relationship Id="rId1" Type="http://schemas.openxmlformats.org/officeDocument/2006/relationships/slideLayout" Target="../slideLayouts/slideLayout1.xml"/><Relationship Id="rId6" Type="http://schemas.openxmlformats.org/officeDocument/2006/relationships/image" Target="../media/image26.png"/><Relationship Id="rId11" Type="http://schemas.openxmlformats.org/officeDocument/2006/relationships/image" Target="../media/image31.png"/><Relationship Id="rId5" Type="http://schemas.openxmlformats.org/officeDocument/2006/relationships/image" Target="../media/image3.png"/><Relationship Id="rId15" Type="http://schemas.openxmlformats.org/officeDocument/2006/relationships/image" Target="../media/image35.png"/><Relationship Id="rId10" Type="http://schemas.openxmlformats.org/officeDocument/2006/relationships/image" Target="../media/image30.png"/><Relationship Id="rId4" Type="http://schemas.openxmlformats.org/officeDocument/2006/relationships/image" Target="../media/image4.png"/><Relationship Id="rId9" Type="http://schemas.openxmlformats.org/officeDocument/2006/relationships/image" Target="../media/image29.png"/><Relationship Id="rId14" Type="http://schemas.openxmlformats.org/officeDocument/2006/relationships/image" Target="../media/image34.pn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pic>
        <p:nvPicPr>
          <p:cNvPr id="88" name="Google Shape;88;p1" descr="Εικόνα που περιέχει κείμενο&#10;&#10;Περιγραφή που δημιουργήθηκε αυτόματα"/>
          <p:cNvPicPr preferRelativeResize="0"/>
          <p:nvPr/>
        </p:nvPicPr>
        <p:blipFill rotWithShape="1">
          <a:blip r:embed="rId3">
            <a:alphaModFix/>
          </a:blip>
          <a:srcRect/>
          <a:stretch/>
        </p:blipFill>
        <p:spPr>
          <a:xfrm>
            <a:off x="7261453" y="834093"/>
            <a:ext cx="7828623" cy="1642407"/>
          </a:xfrm>
          <a:prstGeom prst="rect">
            <a:avLst/>
          </a:prstGeom>
          <a:noFill/>
          <a:ln>
            <a:noFill/>
          </a:ln>
        </p:spPr>
      </p:pic>
      <p:sp>
        <p:nvSpPr>
          <p:cNvPr id="89" name="Google Shape;89;p1"/>
          <p:cNvSpPr/>
          <p:nvPr/>
        </p:nvSpPr>
        <p:spPr>
          <a:xfrm rot="-5400000">
            <a:off x="8390496" y="4139492"/>
            <a:ext cx="15426973" cy="6672166"/>
          </a:xfrm>
          <a:custGeom>
            <a:avLst/>
            <a:gdLst/>
            <a:ahLst/>
            <a:cxnLst/>
            <a:rect l="l" t="t" r="r" b="b"/>
            <a:pathLst>
              <a:path w="15426973" h="6672166" extrusionOk="0">
                <a:moveTo>
                  <a:pt x="0" y="0"/>
                </a:moveTo>
                <a:lnTo>
                  <a:pt x="15426973" y="0"/>
                </a:lnTo>
                <a:lnTo>
                  <a:pt x="15426973" y="6672166"/>
                </a:lnTo>
                <a:lnTo>
                  <a:pt x="0" y="6672166"/>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0" name="Google Shape;90;p1"/>
          <p:cNvSpPr/>
          <p:nvPr/>
        </p:nvSpPr>
        <p:spPr>
          <a:xfrm rot="7923704" flipH="1">
            <a:off x="7693131" y="6689339"/>
            <a:ext cx="15428564" cy="6672854"/>
          </a:xfrm>
          <a:custGeom>
            <a:avLst/>
            <a:gdLst/>
            <a:ahLst/>
            <a:cxnLst/>
            <a:rect l="l" t="t" r="r" b="b"/>
            <a:pathLst>
              <a:path w="15426973" h="6672166" extrusionOk="0">
                <a:moveTo>
                  <a:pt x="0" y="6672166"/>
                </a:moveTo>
                <a:lnTo>
                  <a:pt x="15426973" y="6672166"/>
                </a:lnTo>
                <a:lnTo>
                  <a:pt x="15426973" y="0"/>
                </a:lnTo>
                <a:lnTo>
                  <a:pt x="0" y="0"/>
                </a:lnTo>
                <a:lnTo>
                  <a:pt x="0" y="6672166"/>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1" name="Google Shape;91;p1"/>
          <p:cNvSpPr/>
          <p:nvPr/>
        </p:nvSpPr>
        <p:spPr>
          <a:xfrm>
            <a:off x="-596817" y="-735710"/>
            <a:ext cx="2199515" cy="2199515"/>
          </a:xfrm>
          <a:custGeom>
            <a:avLst/>
            <a:gdLst/>
            <a:ahLst/>
            <a:cxnLst/>
            <a:rect l="l" t="t" r="r" b="b"/>
            <a:pathLst>
              <a:path w="2199515" h="2199515" extrusionOk="0">
                <a:moveTo>
                  <a:pt x="0" y="0"/>
                </a:moveTo>
                <a:lnTo>
                  <a:pt x="2199516" y="0"/>
                </a:lnTo>
                <a:lnTo>
                  <a:pt x="2199516" y="2199515"/>
                </a:lnTo>
                <a:lnTo>
                  <a:pt x="0" y="2199515"/>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2" name="Google Shape;92;p1"/>
          <p:cNvSpPr/>
          <p:nvPr/>
        </p:nvSpPr>
        <p:spPr>
          <a:xfrm>
            <a:off x="12184342" y="7475575"/>
            <a:ext cx="2009598" cy="2009598"/>
          </a:xfrm>
          <a:custGeom>
            <a:avLst/>
            <a:gdLst/>
            <a:ahLst/>
            <a:cxnLst/>
            <a:rect l="l" t="t" r="r" b="b"/>
            <a:pathLst>
              <a:path w="2009598" h="2009598" extrusionOk="0">
                <a:moveTo>
                  <a:pt x="0" y="0"/>
                </a:moveTo>
                <a:lnTo>
                  <a:pt x="2009599" y="0"/>
                </a:lnTo>
                <a:lnTo>
                  <a:pt x="2009599" y="2009599"/>
                </a:lnTo>
                <a:lnTo>
                  <a:pt x="0" y="2009599"/>
                </a:lnTo>
                <a:lnTo>
                  <a:pt x="0" y="0"/>
                </a:lnTo>
                <a:close/>
              </a:path>
            </a:pathLst>
          </a:custGeom>
          <a:blipFill rotWithShape="1">
            <a:blip r:embed="rId6">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3" name="Google Shape;93;p1"/>
          <p:cNvSpPr/>
          <p:nvPr/>
        </p:nvSpPr>
        <p:spPr>
          <a:xfrm>
            <a:off x="1949020" y="194513"/>
            <a:ext cx="4966112" cy="2607924"/>
          </a:xfrm>
          <a:custGeom>
            <a:avLst/>
            <a:gdLst/>
            <a:ahLst/>
            <a:cxnLst/>
            <a:rect l="l" t="t" r="r" b="b"/>
            <a:pathLst>
              <a:path w="8961910" h="4869664" extrusionOk="0">
                <a:moveTo>
                  <a:pt x="0" y="0"/>
                </a:moveTo>
                <a:lnTo>
                  <a:pt x="8961910" y="0"/>
                </a:lnTo>
                <a:lnTo>
                  <a:pt x="8961910" y="4869664"/>
                </a:lnTo>
                <a:lnTo>
                  <a:pt x="0" y="4869664"/>
                </a:lnTo>
                <a:lnTo>
                  <a:pt x="0" y="0"/>
                </a:lnTo>
                <a:close/>
              </a:path>
            </a:pathLst>
          </a:custGeom>
          <a:blipFill rotWithShape="1">
            <a:blip r:embed="rId7">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4" name="Google Shape;94;p1"/>
          <p:cNvSpPr txBox="1"/>
          <p:nvPr/>
        </p:nvSpPr>
        <p:spPr>
          <a:xfrm>
            <a:off x="340866" y="6591300"/>
            <a:ext cx="7356305" cy="1019093"/>
          </a:xfrm>
          <a:prstGeom prst="rect">
            <a:avLst/>
          </a:prstGeom>
          <a:solidFill>
            <a:srgbClr val="FFFFFF"/>
          </a:solidFill>
          <a:ln w="9525" cap="flat" cmpd="sng">
            <a:solidFill>
              <a:schemeClr val="lt1"/>
            </a:solidFill>
            <a:prstDash val="solid"/>
            <a:miter lim="800000"/>
            <a:headEnd type="none" w="sm" len="sm"/>
            <a:tailEnd type="none" w="sm" len="sm"/>
          </a:ln>
        </p:spPr>
        <p:txBody>
          <a:bodyPr spcFirstLastPara="1" wrap="square" lIns="91425" tIns="45700" rIns="91425" bIns="45700" anchor="t" anchorCtr="0">
            <a:noAutofit/>
          </a:bodyPr>
          <a:lstStyle/>
          <a:p>
            <a:pPr marL="12700" marR="0" lvl="0" indent="0" algn="l" rtl="0">
              <a:lnSpc>
                <a:spcPct val="57166"/>
              </a:lnSpc>
              <a:spcBef>
                <a:spcPts val="0"/>
              </a:spcBef>
              <a:spcAft>
                <a:spcPts val="0"/>
              </a:spcAft>
              <a:buNone/>
            </a:pPr>
            <a:r>
              <a:rPr lang="en-GB" sz="6000" b="1" dirty="0">
                <a:solidFill>
                  <a:srgbClr val="04A6C2"/>
                </a:solidFill>
                <a:latin typeface="Calibri"/>
                <a:ea typeface="Calibri"/>
                <a:cs typeface="Calibri"/>
                <a:sym typeface="Calibri"/>
              </a:rPr>
              <a:t>Chapter 3</a:t>
            </a:r>
            <a:r>
              <a:rPr lang="en-GB" sz="4500" b="1" dirty="0">
                <a:solidFill>
                  <a:srgbClr val="04A6C2"/>
                </a:solidFill>
                <a:latin typeface="Calibri"/>
                <a:ea typeface="Calibri"/>
                <a:cs typeface="Calibri"/>
                <a:sym typeface="Calibri"/>
              </a:rPr>
              <a:t> </a:t>
            </a:r>
            <a:endParaRPr dirty="0"/>
          </a:p>
          <a:p>
            <a:pPr marL="12700" marR="0" lvl="0" indent="0" algn="l" rtl="0">
              <a:lnSpc>
                <a:spcPct val="114333"/>
              </a:lnSpc>
              <a:spcBef>
                <a:spcPts val="600"/>
              </a:spcBef>
              <a:spcAft>
                <a:spcPts val="0"/>
              </a:spcAft>
              <a:buNone/>
            </a:pPr>
            <a:r>
              <a:rPr lang="en-GB" sz="3000" dirty="0">
                <a:solidFill>
                  <a:srgbClr val="FF0000"/>
                </a:solidFill>
                <a:latin typeface="Calibri"/>
                <a:ea typeface="Calibri"/>
                <a:cs typeface="Calibri"/>
                <a:sym typeface="Calibri"/>
              </a:rPr>
              <a:t> </a:t>
            </a:r>
            <a:endParaRPr sz="3000" dirty="0">
              <a:solidFill>
                <a:schemeClr val="dk1"/>
              </a:solidFill>
              <a:latin typeface="Calibri"/>
              <a:ea typeface="Calibri"/>
              <a:cs typeface="Calibri"/>
              <a:sym typeface="Calibri"/>
            </a:endParaRPr>
          </a:p>
          <a:p>
            <a:pPr marL="0" marR="0" lvl="0" indent="0" algn="l" rtl="0">
              <a:spcBef>
                <a:spcPts val="600"/>
              </a:spcBef>
              <a:spcAft>
                <a:spcPts val="0"/>
              </a:spcAft>
              <a:buNone/>
            </a:pPr>
            <a:r>
              <a:rPr lang="en-GB" sz="3000" dirty="0">
                <a:solidFill>
                  <a:srgbClr val="FF0000"/>
                </a:solidFill>
                <a:latin typeface="Calibri"/>
                <a:ea typeface="Calibri"/>
                <a:cs typeface="Calibri"/>
                <a:sym typeface="Calibri"/>
              </a:rPr>
              <a:t> </a:t>
            </a:r>
            <a:endParaRPr sz="3000" dirty="0">
              <a:solidFill>
                <a:schemeClr val="dk1"/>
              </a:solidFill>
              <a:latin typeface="Calibri"/>
              <a:ea typeface="Calibri"/>
              <a:cs typeface="Calibri"/>
              <a:sym typeface="Calibri"/>
            </a:endParaRPr>
          </a:p>
          <a:p>
            <a:pPr marL="0" marR="0" lvl="0" indent="0" algn="l" rtl="0">
              <a:spcBef>
                <a:spcPts val="600"/>
              </a:spcBef>
              <a:spcAft>
                <a:spcPts val="0"/>
              </a:spcAft>
              <a:buNone/>
            </a:pPr>
            <a:r>
              <a:rPr lang="en-GB" sz="3000" dirty="0">
                <a:solidFill>
                  <a:srgbClr val="FF0000"/>
                </a:solidFill>
                <a:latin typeface="Calibri"/>
                <a:ea typeface="Calibri"/>
                <a:cs typeface="Calibri"/>
                <a:sym typeface="Calibri"/>
              </a:rPr>
              <a:t> </a:t>
            </a:r>
            <a:endParaRPr sz="3000" dirty="0">
              <a:solidFill>
                <a:schemeClr val="dk1"/>
              </a:solidFill>
              <a:latin typeface="Calibri"/>
              <a:ea typeface="Calibri"/>
              <a:cs typeface="Calibri"/>
              <a:sym typeface="Calibri"/>
            </a:endParaRPr>
          </a:p>
        </p:txBody>
      </p:sp>
      <p:sp>
        <p:nvSpPr>
          <p:cNvPr id="95" name="Google Shape;95;p1"/>
          <p:cNvSpPr txBox="1"/>
          <p:nvPr/>
        </p:nvSpPr>
        <p:spPr>
          <a:xfrm>
            <a:off x="340866" y="3645076"/>
            <a:ext cx="11831444" cy="1862048"/>
          </a:xfrm>
          <a:prstGeom prst="rect">
            <a:avLst/>
          </a:prstGeom>
          <a:noFill/>
          <a:ln>
            <a:noFill/>
          </a:ln>
        </p:spPr>
        <p:txBody>
          <a:bodyPr spcFirstLastPara="1" wrap="square" lIns="91425" tIns="45700" rIns="91425" bIns="45700" anchor="t" anchorCtr="0">
            <a:spAutoFit/>
          </a:bodyPr>
          <a:lstStyle/>
          <a:p>
            <a:pPr marL="12700" marR="0" lvl="0" indent="0" algn="l" rtl="0">
              <a:spcBef>
                <a:spcPts val="0"/>
              </a:spcBef>
              <a:spcAft>
                <a:spcPts val="0"/>
              </a:spcAft>
              <a:buNone/>
            </a:pPr>
            <a:r>
              <a:rPr lang="en-GB" sz="6000" b="1">
                <a:solidFill>
                  <a:schemeClr val="dk1"/>
                </a:solidFill>
                <a:latin typeface="Calibri"/>
                <a:ea typeface="Calibri"/>
                <a:cs typeface="Calibri"/>
                <a:sym typeface="Calibri"/>
              </a:rPr>
              <a:t>WP3</a:t>
            </a:r>
            <a:endParaRPr/>
          </a:p>
          <a:p>
            <a:pPr marL="12700" marR="0" lvl="0" indent="0" algn="l" rtl="0">
              <a:spcBef>
                <a:spcPts val="1200"/>
              </a:spcBef>
              <a:spcAft>
                <a:spcPts val="0"/>
              </a:spcAft>
              <a:buNone/>
            </a:pPr>
            <a:r>
              <a:rPr lang="en-GB" sz="4500" b="1">
                <a:solidFill>
                  <a:schemeClr val="dk1"/>
                </a:solidFill>
                <a:latin typeface="Calibri"/>
                <a:ea typeface="Calibri"/>
                <a:cs typeface="Calibri"/>
                <a:sym typeface="Calibri"/>
              </a:rPr>
              <a:t>INSPIRE Practical Handbook</a:t>
            </a:r>
            <a:endParaRPr sz="4500" b="1">
              <a:solidFill>
                <a:schemeClr val="dk1"/>
              </a:solidFill>
              <a:latin typeface="Calibri"/>
              <a:ea typeface="Calibri"/>
              <a:cs typeface="Calibri"/>
              <a:sym typeface="Calibri"/>
            </a:endParaRPr>
          </a:p>
        </p:txBody>
      </p:sp>
      <p:sp>
        <p:nvSpPr>
          <p:cNvPr id="96" name="Google Shape;96;p1"/>
          <p:cNvSpPr txBox="1"/>
          <p:nvPr/>
        </p:nvSpPr>
        <p:spPr>
          <a:xfrm>
            <a:off x="340866" y="7130133"/>
            <a:ext cx="11833058" cy="784830"/>
          </a:xfrm>
          <a:prstGeom prst="rect">
            <a:avLst/>
          </a:prstGeom>
          <a:noFill/>
          <a:ln>
            <a:noFill/>
          </a:ln>
        </p:spPr>
        <p:txBody>
          <a:bodyPr spcFirstLastPara="1" wrap="square" lIns="91425" tIns="45700" rIns="91425" bIns="45700" anchor="t" anchorCtr="0">
            <a:spAutoFit/>
          </a:bodyPr>
          <a:lstStyle/>
          <a:p>
            <a:pPr marL="12700" marR="0" lvl="0" indent="0" algn="l" rtl="0">
              <a:spcBef>
                <a:spcPts val="0"/>
              </a:spcBef>
              <a:spcAft>
                <a:spcPts val="0"/>
              </a:spcAft>
              <a:buNone/>
            </a:pPr>
            <a:r>
              <a:rPr lang="en-US" sz="4500" b="1" dirty="0">
                <a:solidFill>
                  <a:srgbClr val="04A6C2"/>
                </a:solidFill>
                <a:latin typeface="Calibri"/>
                <a:ea typeface="Calibri"/>
                <a:cs typeface="Calibri"/>
                <a:sym typeface="Calibri"/>
              </a:rPr>
              <a:t>Sustainability in the Performing arts </a:t>
            </a:r>
          </a:p>
        </p:txBody>
      </p:sp>
      <p:sp>
        <p:nvSpPr>
          <p:cNvPr id="97" name="Google Shape;97;p1"/>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1</a:t>
            </a:fld>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BD2E4EEA-3B43-236F-BEE9-68673D0AA746}"/>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BC01E88F-F8AE-D33F-E318-742CFFC1D16B}"/>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 name="Google Shape;143;g34519fc2d75_0_0">
            <a:extLst>
              <a:ext uri="{FF2B5EF4-FFF2-40B4-BE49-F238E27FC236}">
                <a16:creationId xmlns:a16="http://schemas.microsoft.com/office/drawing/2014/main" id="{AC787053-E120-C356-3FF7-12C727D3DA55}"/>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AC37E4F7-F08F-CFD3-B3B9-DEC9A80E5F32}"/>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10</a:t>
            </a:fld>
            <a:endParaRPr/>
          </a:p>
        </p:txBody>
      </p:sp>
      <p:sp>
        <p:nvSpPr>
          <p:cNvPr id="2" name="Google Shape;154;g34519fc2d75_0_8">
            <a:extLst>
              <a:ext uri="{FF2B5EF4-FFF2-40B4-BE49-F238E27FC236}">
                <a16:creationId xmlns:a16="http://schemas.microsoft.com/office/drawing/2014/main" id="{F82F036F-D44A-2B6E-9C30-B4A606B63AE5}"/>
              </a:ext>
            </a:extLst>
          </p:cNvPr>
          <p:cNvSpPr txBox="1"/>
          <p:nvPr/>
        </p:nvSpPr>
        <p:spPr>
          <a:xfrm>
            <a:off x="1336525" y="2678131"/>
            <a:ext cx="15163800" cy="5747687"/>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None/>
            </a:pPr>
            <a:endParaRPr lang="el-GR" sz="25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E:	</a:t>
            </a:r>
            <a:r>
              <a:rPr lang="en-US" sz="3000" dirty="0">
                <a:solidFill>
                  <a:schemeClr val="dk1"/>
                </a:solidFill>
                <a:latin typeface="Calibri"/>
                <a:ea typeface="Calibri"/>
                <a:cs typeface="Calibri"/>
                <a:sym typeface="Calibri"/>
              </a:rPr>
              <a:t>	</a:t>
            </a:r>
            <a:r>
              <a:rPr lang="en-US" sz="3000" b="1" dirty="0">
                <a:solidFill>
                  <a:schemeClr val="dk1"/>
                </a:solidFill>
                <a:latin typeface="Calibri"/>
                <a:ea typeface="Calibri"/>
                <a:cs typeface="Calibri"/>
                <a:sym typeface="Calibri"/>
              </a:rPr>
              <a:t>Environmental</a:t>
            </a:r>
            <a:r>
              <a:rPr lang="en-US" sz="3000" dirty="0">
                <a:solidFill>
                  <a:schemeClr val="dk1"/>
                </a:solidFill>
                <a:latin typeface="Calibri"/>
                <a:ea typeface="Calibri"/>
                <a:cs typeface="Calibri"/>
                <a:sym typeface="Calibri"/>
              </a:rPr>
              <a:t> – manage environmental footprint</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S: 	Social </a:t>
            </a:r>
            <a:r>
              <a:rPr lang="en-US" sz="3000" dirty="0">
                <a:solidFill>
                  <a:schemeClr val="dk1"/>
                </a:solidFill>
                <a:latin typeface="Calibri"/>
                <a:ea typeface="Calibri"/>
                <a:cs typeface="Calibri"/>
                <a:sym typeface="Calibri"/>
              </a:rPr>
              <a:t>– promote responsibility &amp; inclusion</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G: 	Governance</a:t>
            </a:r>
            <a:r>
              <a:rPr lang="en-US" sz="3000" dirty="0">
                <a:solidFill>
                  <a:schemeClr val="dk1"/>
                </a:solidFill>
                <a:latin typeface="Calibri"/>
                <a:ea typeface="Calibri"/>
                <a:cs typeface="Calibri"/>
                <a:sym typeface="Calibri"/>
              </a:rPr>
              <a:t> – ensure transparency &amp; ethics</a:t>
            </a:r>
          </a:p>
          <a:p>
            <a:pPr marL="63500" marR="0" lvl="0" algn="just" rtl="0">
              <a:lnSpc>
                <a:spcPct val="150000"/>
              </a:lnSpc>
              <a:spcBef>
                <a:spcPts val="1200"/>
              </a:spcBef>
              <a:spcAft>
                <a:spcPts val="0"/>
              </a:spcAft>
              <a:buClr>
                <a:srgbClr val="04A6C2"/>
              </a:buClr>
              <a:buSzPts val="2500"/>
            </a:pPr>
            <a:endParaRPr lang="en-US"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i="1" dirty="0">
                <a:solidFill>
                  <a:schemeClr val="dk1"/>
                </a:solidFill>
                <a:latin typeface="Calibri"/>
                <a:ea typeface="Calibri"/>
                <a:cs typeface="Calibri"/>
                <a:sym typeface="Calibri"/>
              </a:rPr>
              <a:t>Origin: 	  </a:t>
            </a:r>
            <a:r>
              <a:rPr lang="en-US" sz="3000" dirty="0">
                <a:solidFill>
                  <a:schemeClr val="dk1"/>
                </a:solidFill>
                <a:latin typeface="Calibri"/>
                <a:ea typeface="Calibri"/>
                <a:cs typeface="Calibri"/>
                <a:sym typeface="Calibri"/>
              </a:rPr>
              <a:t>corporate &amp; investment sector → now used in public &amp; non-profit sectors</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i="1" dirty="0">
                <a:solidFill>
                  <a:schemeClr val="dk1"/>
                </a:solidFill>
                <a:latin typeface="Calibri"/>
                <a:ea typeface="Calibri"/>
                <a:cs typeface="Calibri"/>
                <a:sym typeface="Calibri"/>
              </a:rPr>
              <a:t>Relevance: 	</a:t>
            </a:r>
            <a:r>
              <a:rPr lang="en-US" sz="3000" dirty="0">
                <a:solidFill>
                  <a:schemeClr val="dk1"/>
                </a:solidFill>
                <a:latin typeface="Calibri"/>
                <a:ea typeface="Calibri"/>
                <a:cs typeface="Calibri"/>
                <a:sym typeface="Calibri"/>
              </a:rPr>
              <a:t>Helps cultural entities operate responsibly &amp; secure long-term support</a:t>
            </a:r>
          </a:p>
        </p:txBody>
      </p:sp>
      <p:sp>
        <p:nvSpPr>
          <p:cNvPr id="3" name="Google Shape;155;g34519fc2d75_0_8">
            <a:extLst>
              <a:ext uri="{FF2B5EF4-FFF2-40B4-BE49-F238E27FC236}">
                <a16:creationId xmlns:a16="http://schemas.microsoft.com/office/drawing/2014/main" id="{0CC23DE2-42B7-5F8A-8CEF-E62F83E4873C}"/>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Beyond TBL – ESG Model</a:t>
            </a:r>
          </a:p>
        </p:txBody>
      </p:sp>
    </p:spTree>
    <p:extLst>
      <p:ext uri="{BB962C8B-B14F-4D97-AF65-F5344CB8AC3E}">
        <p14:creationId xmlns:p14="http://schemas.microsoft.com/office/powerpoint/2010/main" val="12870525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D3A7D94E-4425-F534-85FA-759AF307C5A0}"/>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A54767DE-0099-8A52-0480-127C57821385}"/>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 name="Google Shape;143;g34519fc2d75_0_0">
            <a:extLst>
              <a:ext uri="{FF2B5EF4-FFF2-40B4-BE49-F238E27FC236}">
                <a16:creationId xmlns:a16="http://schemas.microsoft.com/office/drawing/2014/main" id="{2F53E06F-4264-B8BD-A503-6DA356E0427F}"/>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5AAB7C9C-01C2-C864-8901-FB6B101567B0}"/>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11</a:t>
            </a:fld>
            <a:endParaRPr/>
          </a:p>
        </p:txBody>
      </p:sp>
      <p:sp>
        <p:nvSpPr>
          <p:cNvPr id="2" name="Google Shape;154;g34519fc2d75_0_8">
            <a:extLst>
              <a:ext uri="{FF2B5EF4-FFF2-40B4-BE49-F238E27FC236}">
                <a16:creationId xmlns:a16="http://schemas.microsoft.com/office/drawing/2014/main" id="{B9C6D84B-681F-9461-3AFC-464041883B62}"/>
              </a:ext>
            </a:extLst>
          </p:cNvPr>
          <p:cNvSpPr txBox="1"/>
          <p:nvPr/>
        </p:nvSpPr>
        <p:spPr>
          <a:xfrm>
            <a:off x="1336525" y="2678131"/>
            <a:ext cx="15163800" cy="5747687"/>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None/>
            </a:pPr>
            <a:endParaRPr lang="el-GR" sz="25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Role: </a:t>
            </a:r>
            <a:r>
              <a:rPr lang="en-US" sz="3000" dirty="0">
                <a:solidFill>
                  <a:schemeClr val="dk1"/>
                </a:solidFill>
                <a:latin typeface="Calibri"/>
                <a:ea typeface="Calibri"/>
                <a:cs typeface="Calibri"/>
                <a:sym typeface="Calibri"/>
              </a:rPr>
              <a:t>Art educates, inspires &amp; transforms society</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In performing arts: catalyst for awareness &amp; sustainable change</a:t>
            </a:r>
          </a:p>
          <a:p>
            <a:pPr marL="63500" marR="0" lvl="0" algn="just" rtl="0">
              <a:lnSpc>
                <a:spcPct val="150000"/>
              </a:lnSpc>
              <a:spcBef>
                <a:spcPts val="1200"/>
              </a:spcBef>
              <a:spcAft>
                <a:spcPts val="0"/>
              </a:spcAft>
              <a:buClr>
                <a:srgbClr val="04A6C2"/>
              </a:buClr>
              <a:buSzPts val="2500"/>
            </a:pPr>
            <a:r>
              <a:rPr lang="en-US" sz="3000" b="1" dirty="0">
                <a:solidFill>
                  <a:schemeClr val="dk1"/>
                </a:solidFill>
                <a:latin typeface="Calibri"/>
                <a:ea typeface="Calibri"/>
                <a:cs typeface="Calibri"/>
                <a:sym typeface="Calibri"/>
              </a:rPr>
              <a:t>Key impacts:</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	Promote cultural diversity and preservation of heritage.</a:t>
            </a:r>
          </a:p>
          <a:p>
            <a:pPr marL="63500" marR="0" lvl="0" algn="just" rtl="0">
              <a:lnSpc>
                <a:spcPct val="150000"/>
              </a:lnSpc>
              <a:spcBef>
                <a:spcPts val="1200"/>
              </a:spcBef>
              <a:spcAft>
                <a:spcPts val="0"/>
              </a:spcAft>
              <a:buClr>
                <a:srgbClr val="04A6C2"/>
              </a:buClr>
              <a:buSzPts val="2500"/>
            </a:pPr>
            <a:r>
              <a:rPr lang="el-GR" sz="3000" dirty="0">
                <a:solidFill>
                  <a:schemeClr val="dk1"/>
                </a:solidFill>
                <a:latin typeface="Calibri"/>
                <a:ea typeface="Calibri"/>
                <a:cs typeface="Calibri"/>
                <a:sym typeface="Calibri"/>
              </a:rPr>
              <a:t>		</a:t>
            </a:r>
            <a:r>
              <a:rPr lang="en-US" sz="3000" dirty="0">
                <a:solidFill>
                  <a:schemeClr val="dk1"/>
                </a:solidFill>
                <a:latin typeface="Calibri"/>
                <a:ea typeface="Calibri"/>
                <a:cs typeface="Calibri"/>
                <a:sym typeface="Calibri"/>
              </a:rPr>
              <a:t>•	Promote social reflection through art. </a:t>
            </a:r>
          </a:p>
          <a:p>
            <a:pPr marL="63500" marR="0" lvl="0" algn="just" rtl="0">
              <a:lnSpc>
                <a:spcPct val="150000"/>
              </a:lnSpc>
              <a:spcBef>
                <a:spcPts val="1200"/>
              </a:spcBef>
              <a:spcAft>
                <a:spcPts val="0"/>
              </a:spcAft>
              <a:buClr>
                <a:srgbClr val="04A6C2"/>
              </a:buClr>
              <a:buSzPts val="2500"/>
            </a:pPr>
            <a:r>
              <a:rPr lang="el-GR" sz="3000" dirty="0">
                <a:solidFill>
                  <a:schemeClr val="dk1"/>
                </a:solidFill>
                <a:latin typeface="Calibri"/>
                <a:ea typeface="Calibri"/>
                <a:cs typeface="Calibri"/>
                <a:sym typeface="Calibri"/>
              </a:rPr>
              <a:t>		</a:t>
            </a:r>
            <a:r>
              <a:rPr lang="en-US" sz="3000" dirty="0">
                <a:solidFill>
                  <a:schemeClr val="dk1"/>
                </a:solidFill>
                <a:latin typeface="Calibri"/>
                <a:ea typeface="Calibri"/>
                <a:cs typeface="Calibri"/>
                <a:sym typeface="Calibri"/>
              </a:rPr>
              <a:t>•	Fostering inclusion</a:t>
            </a:r>
          </a:p>
        </p:txBody>
      </p:sp>
      <p:sp>
        <p:nvSpPr>
          <p:cNvPr id="3" name="Google Shape;155;g34519fc2d75_0_8">
            <a:extLst>
              <a:ext uri="{FF2B5EF4-FFF2-40B4-BE49-F238E27FC236}">
                <a16:creationId xmlns:a16="http://schemas.microsoft.com/office/drawing/2014/main" id="{C22B7837-9041-E78B-9FBD-D8AE1BCEE748}"/>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Cultural Dimension</a:t>
            </a:r>
          </a:p>
        </p:txBody>
      </p:sp>
    </p:spTree>
    <p:extLst>
      <p:ext uri="{BB962C8B-B14F-4D97-AF65-F5344CB8AC3E}">
        <p14:creationId xmlns:p14="http://schemas.microsoft.com/office/powerpoint/2010/main" val="21274370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B76E056D-1BE3-5407-E86E-ADBC7CF38CD4}"/>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4459AE13-D2D9-A943-3CE1-C8F50D2E8E36}"/>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 name="Google Shape;143;g34519fc2d75_0_0">
            <a:extLst>
              <a:ext uri="{FF2B5EF4-FFF2-40B4-BE49-F238E27FC236}">
                <a16:creationId xmlns:a16="http://schemas.microsoft.com/office/drawing/2014/main" id="{034890B2-6BAF-6640-A402-102EF0C817F5}"/>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2FB0ECAC-66EF-2CB7-9BC6-78367B41C701}"/>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12</a:t>
            </a:fld>
            <a:endParaRPr/>
          </a:p>
        </p:txBody>
      </p:sp>
      <p:sp>
        <p:nvSpPr>
          <p:cNvPr id="2" name="Google Shape;154;g34519fc2d75_0_8">
            <a:extLst>
              <a:ext uri="{FF2B5EF4-FFF2-40B4-BE49-F238E27FC236}">
                <a16:creationId xmlns:a16="http://schemas.microsoft.com/office/drawing/2014/main" id="{6733DE8A-FD85-657E-0BD9-A674BE974DC8}"/>
              </a:ext>
            </a:extLst>
          </p:cNvPr>
          <p:cNvSpPr txBox="1"/>
          <p:nvPr/>
        </p:nvSpPr>
        <p:spPr>
          <a:xfrm>
            <a:off x="1336525" y="2678131"/>
            <a:ext cx="15163800" cy="5863103"/>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endParaRPr lang="en-US"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Overview of major global milestones shaping sustainability concepts</a:t>
            </a: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From first environmental conferences to modern corporate and cultural frameworks</a:t>
            </a: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Purpose: </a:t>
            </a:r>
            <a:r>
              <a:rPr lang="en-US" sz="3000" dirty="0">
                <a:solidFill>
                  <a:schemeClr val="dk1"/>
                </a:solidFill>
                <a:latin typeface="Calibri"/>
                <a:ea typeface="Calibri"/>
                <a:cs typeface="Calibri"/>
                <a:sym typeface="Calibri"/>
              </a:rPr>
              <a:t>Encourage reflection on how each decade influenced artistic practices, funding, audience engagement &amp; infrastructure</a:t>
            </a:r>
          </a:p>
        </p:txBody>
      </p:sp>
      <p:sp>
        <p:nvSpPr>
          <p:cNvPr id="3" name="Google Shape;155;g34519fc2d75_0_8">
            <a:extLst>
              <a:ext uri="{FF2B5EF4-FFF2-40B4-BE49-F238E27FC236}">
                <a16:creationId xmlns:a16="http://schemas.microsoft.com/office/drawing/2014/main" id="{FADD38B5-AED6-9F4A-1D5F-FB3BD1805974}"/>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History &amp; Evolution of Sustainability</a:t>
            </a:r>
          </a:p>
        </p:txBody>
      </p:sp>
    </p:spTree>
    <p:extLst>
      <p:ext uri="{BB962C8B-B14F-4D97-AF65-F5344CB8AC3E}">
        <p14:creationId xmlns:p14="http://schemas.microsoft.com/office/powerpoint/2010/main" val="32977017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21A98B02-ABDA-2F8B-A11E-DE7989CFA558}"/>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182AE95C-CE71-636A-8906-AFE951D3DC3D}"/>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 name="Google Shape;143;g34519fc2d75_0_0">
            <a:extLst>
              <a:ext uri="{FF2B5EF4-FFF2-40B4-BE49-F238E27FC236}">
                <a16:creationId xmlns:a16="http://schemas.microsoft.com/office/drawing/2014/main" id="{C5FF2DE8-BB58-5B94-BA74-574B8D448224}"/>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84C7F1CE-938F-B5BA-3FFD-A9CD55AD8641}"/>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13</a:t>
            </a:fld>
            <a:endParaRPr/>
          </a:p>
        </p:txBody>
      </p:sp>
      <p:sp>
        <p:nvSpPr>
          <p:cNvPr id="2" name="Google Shape;154;g34519fc2d75_0_8">
            <a:extLst>
              <a:ext uri="{FF2B5EF4-FFF2-40B4-BE49-F238E27FC236}">
                <a16:creationId xmlns:a16="http://schemas.microsoft.com/office/drawing/2014/main" id="{EA02AF46-AAA9-9EA7-5155-2AD58514A3A5}"/>
              </a:ext>
            </a:extLst>
          </p:cNvPr>
          <p:cNvSpPr txBox="1"/>
          <p:nvPr/>
        </p:nvSpPr>
        <p:spPr>
          <a:xfrm>
            <a:off x="1336525" y="2678131"/>
            <a:ext cx="15163800" cy="5016718"/>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Stockholm Conference </a:t>
            </a:r>
            <a:r>
              <a:rPr lang="en-US" sz="3000" dirty="0">
                <a:solidFill>
                  <a:schemeClr val="dk1"/>
                </a:solidFill>
                <a:latin typeface="Calibri"/>
                <a:ea typeface="Calibri"/>
                <a:cs typeface="Calibri"/>
                <a:sym typeface="Calibri"/>
              </a:rPr>
              <a:t>on the Human Environment – first global event on sustainability</a:t>
            </a: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3000" b="1"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Birth of sustainable development concept</a:t>
            </a:r>
          </a:p>
          <a:p>
            <a:pPr marL="63500" marR="0" lvl="0" algn="just" rtl="0">
              <a:lnSpc>
                <a:spcPct val="150000"/>
              </a:lnSpc>
              <a:spcBef>
                <a:spcPts val="1200"/>
              </a:spcBef>
              <a:spcAft>
                <a:spcPts val="0"/>
              </a:spcAft>
              <a:buClr>
                <a:srgbClr val="04A6C2"/>
              </a:buClr>
              <a:buSzPts val="2500"/>
            </a:pPr>
            <a:r>
              <a:rPr lang="en-US" sz="3000" b="1" dirty="0">
                <a:solidFill>
                  <a:schemeClr val="dk1"/>
                </a:solidFill>
                <a:latin typeface="Calibri"/>
                <a:ea typeface="Calibri"/>
                <a:cs typeface="Calibri"/>
                <a:sym typeface="Calibri"/>
              </a:rPr>
              <a:t>Brundtland  Report</a:t>
            </a:r>
            <a:r>
              <a:rPr lang="en-US" sz="3000" dirty="0">
                <a:solidFill>
                  <a:schemeClr val="dk1"/>
                </a:solidFill>
                <a:latin typeface="Calibri"/>
                <a:ea typeface="Calibri"/>
                <a:cs typeface="Calibri"/>
                <a:sym typeface="Calibri"/>
              </a:rPr>
              <a:t>: “Meeting the needs of the present without compromising the ability of future generations to meet their own needs”</a:t>
            </a:r>
          </a:p>
        </p:txBody>
      </p:sp>
      <p:sp>
        <p:nvSpPr>
          <p:cNvPr id="3" name="Google Shape;155;g34519fc2d75_0_8">
            <a:extLst>
              <a:ext uri="{FF2B5EF4-FFF2-40B4-BE49-F238E27FC236}">
                <a16:creationId xmlns:a16="http://schemas.microsoft.com/office/drawing/2014/main" id="{CE47729E-7440-A16F-F971-A11E02A35631}"/>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1970</a:t>
            </a:r>
            <a:r>
              <a:rPr lang="en-US" sz="5000" dirty="0">
                <a:solidFill>
                  <a:schemeClr val="tx1"/>
                </a:solidFill>
                <a:latin typeface="Calibri"/>
                <a:ea typeface="Calibri"/>
                <a:cs typeface="Calibri"/>
                <a:sym typeface="Calibri"/>
              </a:rPr>
              <a:t>s</a:t>
            </a:r>
          </a:p>
        </p:txBody>
      </p:sp>
      <p:sp>
        <p:nvSpPr>
          <p:cNvPr id="4" name="Google Shape;155;g34519fc2d75_0_8">
            <a:extLst>
              <a:ext uri="{FF2B5EF4-FFF2-40B4-BE49-F238E27FC236}">
                <a16:creationId xmlns:a16="http://schemas.microsoft.com/office/drawing/2014/main" id="{7B98684C-CC95-84AC-B142-E90BF220241D}"/>
              </a:ext>
            </a:extLst>
          </p:cNvPr>
          <p:cNvSpPr txBox="1"/>
          <p:nvPr/>
        </p:nvSpPr>
        <p:spPr>
          <a:xfrm>
            <a:off x="2316366" y="4114769"/>
            <a:ext cx="15583200" cy="8619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1980</a:t>
            </a:r>
            <a:r>
              <a:rPr lang="en-US" sz="5000" dirty="0">
                <a:solidFill>
                  <a:schemeClr val="tx1"/>
                </a:solidFill>
                <a:latin typeface="Calibri"/>
                <a:ea typeface="Calibri"/>
                <a:cs typeface="Calibri"/>
                <a:sym typeface="Calibri"/>
              </a:rPr>
              <a:t>s</a:t>
            </a:r>
          </a:p>
        </p:txBody>
      </p:sp>
    </p:spTree>
    <p:extLst>
      <p:ext uri="{BB962C8B-B14F-4D97-AF65-F5344CB8AC3E}">
        <p14:creationId xmlns:p14="http://schemas.microsoft.com/office/powerpoint/2010/main" val="27426931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B0971F81-34C6-51D4-A921-9FFBA360B67E}"/>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C734DD66-8F61-0DEF-D546-B9599308FEF8}"/>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 name="Google Shape;143;g34519fc2d75_0_0">
            <a:extLst>
              <a:ext uri="{FF2B5EF4-FFF2-40B4-BE49-F238E27FC236}">
                <a16:creationId xmlns:a16="http://schemas.microsoft.com/office/drawing/2014/main" id="{63E2F8D3-F7C1-E061-1F96-87BFD707174D}"/>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09352113-4794-3890-4094-F0F2FD6E7E87}"/>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14</a:t>
            </a:fld>
            <a:endParaRPr/>
          </a:p>
        </p:txBody>
      </p:sp>
      <p:sp>
        <p:nvSpPr>
          <p:cNvPr id="2" name="Google Shape;154;g34519fc2d75_0_8">
            <a:extLst>
              <a:ext uri="{FF2B5EF4-FFF2-40B4-BE49-F238E27FC236}">
                <a16:creationId xmlns:a16="http://schemas.microsoft.com/office/drawing/2014/main" id="{247EA113-B7D4-9F00-F426-96319AD905B3}"/>
              </a:ext>
            </a:extLst>
          </p:cNvPr>
          <p:cNvSpPr txBox="1"/>
          <p:nvPr/>
        </p:nvSpPr>
        <p:spPr>
          <a:xfrm>
            <a:off x="1368609" y="3135278"/>
            <a:ext cx="15163800" cy="4016444"/>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Earth Summit </a:t>
            </a:r>
            <a:r>
              <a:rPr lang="en-US" sz="3000" dirty="0">
                <a:solidFill>
                  <a:schemeClr val="dk1"/>
                </a:solidFill>
                <a:latin typeface="Calibri"/>
                <a:ea typeface="Calibri"/>
                <a:cs typeface="Calibri"/>
                <a:sym typeface="Calibri"/>
              </a:rPr>
              <a:t>(Rio de Janeiro) – Agenda 21: first global action plan for sustainable development, where principles of  sustainability are integrated sustainability into public policies</a:t>
            </a: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Kyoto Protocol </a:t>
            </a:r>
            <a:r>
              <a:rPr lang="en-US" sz="3000" dirty="0">
                <a:solidFill>
                  <a:schemeClr val="dk1"/>
                </a:solidFill>
                <a:latin typeface="Calibri"/>
                <a:ea typeface="Calibri"/>
                <a:cs typeface="Calibri"/>
                <a:sym typeface="Calibri"/>
              </a:rPr>
              <a:t>– first binding agreement to reduce GHG emission</a:t>
            </a:r>
          </a:p>
        </p:txBody>
      </p:sp>
      <p:sp>
        <p:nvSpPr>
          <p:cNvPr id="3" name="Google Shape;155;g34519fc2d75_0_8">
            <a:extLst>
              <a:ext uri="{FF2B5EF4-FFF2-40B4-BE49-F238E27FC236}">
                <a16:creationId xmlns:a16="http://schemas.microsoft.com/office/drawing/2014/main" id="{59964426-5FA7-FE65-6A4B-AF3E8B3F9767}"/>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1990</a:t>
            </a:r>
            <a:r>
              <a:rPr lang="en-US" sz="5000" i="1" dirty="0">
                <a:solidFill>
                  <a:schemeClr val="tx1"/>
                </a:solidFill>
                <a:latin typeface="Calibri"/>
                <a:ea typeface="Calibri"/>
                <a:cs typeface="Calibri"/>
                <a:sym typeface="Calibri"/>
              </a:rPr>
              <a:t>s</a:t>
            </a:r>
          </a:p>
        </p:txBody>
      </p:sp>
    </p:spTree>
    <p:extLst>
      <p:ext uri="{BB962C8B-B14F-4D97-AF65-F5344CB8AC3E}">
        <p14:creationId xmlns:p14="http://schemas.microsoft.com/office/powerpoint/2010/main" val="7215770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4A9346CB-EAC7-BDED-7462-E18971EB72B8}"/>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D385D067-0F5B-22F0-8C13-0B45C7338C65}"/>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 name="Google Shape;143;g34519fc2d75_0_0">
            <a:extLst>
              <a:ext uri="{FF2B5EF4-FFF2-40B4-BE49-F238E27FC236}">
                <a16:creationId xmlns:a16="http://schemas.microsoft.com/office/drawing/2014/main" id="{1E8D2F06-B84B-0E85-EE00-A748D6DF87A6}"/>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3CEE9B9F-6DC5-23C3-99A7-2FB9C94F056D}"/>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15</a:t>
            </a:fld>
            <a:endParaRPr/>
          </a:p>
        </p:txBody>
      </p:sp>
      <p:sp>
        <p:nvSpPr>
          <p:cNvPr id="2" name="Google Shape;154;g34519fc2d75_0_8">
            <a:extLst>
              <a:ext uri="{FF2B5EF4-FFF2-40B4-BE49-F238E27FC236}">
                <a16:creationId xmlns:a16="http://schemas.microsoft.com/office/drawing/2014/main" id="{1AABF5FA-2C9D-86B3-5072-DA9222B2C30A}"/>
              </a:ext>
            </a:extLst>
          </p:cNvPr>
          <p:cNvSpPr txBox="1"/>
          <p:nvPr/>
        </p:nvSpPr>
        <p:spPr>
          <a:xfrm>
            <a:off x="1336525" y="2822509"/>
            <a:ext cx="15163800" cy="5016718"/>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Millennium Summit </a:t>
            </a:r>
            <a:r>
              <a:rPr lang="en-US" sz="3000" dirty="0">
                <a:solidFill>
                  <a:schemeClr val="dk1"/>
                </a:solidFill>
                <a:latin typeface="Calibri"/>
                <a:ea typeface="Calibri"/>
                <a:cs typeface="Calibri"/>
                <a:sym typeface="Calibri"/>
              </a:rPr>
              <a:t>– Millennium Development Goals (MDGs) for 2015: poverty reduction, health, education, gender equality, environment</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Circular Economy </a:t>
            </a:r>
            <a:r>
              <a:rPr lang="en-US" sz="3000" dirty="0">
                <a:solidFill>
                  <a:schemeClr val="dk1"/>
                </a:solidFill>
                <a:latin typeface="Calibri"/>
                <a:ea typeface="Calibri"/>
                <a:cs typeface="Calibri"/>
                <a:sym typeface="Calibri"/>
              </a:rPr>
              <a:t>concept </a:t>
            </a:r>
            <a:r>
              <a:rPr lang="en-US" sz="3000" dirty="0" err="1">
                <a:solidFill>
                  <a:schemeClr val="dk1"/>
                </a:solidFill>
                <a:latin typeface="Calibri"/>
                <a:ea typeface="Calibri"/>
                <a:cs typeface="Calibri"/>
                <a:sym typeface="Calibri"/>
              </a:rPr>
              <a:t>formalised</a:t>
            </a:r>
            <a:endParaRPr lang="en-US"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Corporate Social Responsibility </a:t>
            </a:r>
            <a:r>
              <a:rPr lang="en-US" sz="3000" dirty="0">
                <a:solidFill>
                  <a:schemeClr val="dk1"/>
                </a:solidFill>
                <a:latin typeface="Calibri"/>
                <a:ea typeface="Calibri"/>
                <a:cs typeface="Calibri"/>
                <a:sym typeface="Calibri"/>
              </a:rPr>
              <a:t>(CSR) emerges as business sustainability key</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UNESCO Convention </a:t>
            </a:r>
            <a:r>
              <a:rPr lang="en-US" sz="3000" dirty="0">
                <a:solidFill>
                  <a:schemeClr val="dk1"/>
                </a:solidFill>
                <a:latin typeface="Calibri"/>
                <a:ea typeface="Calibri"/>
                <a:cs typeface="Calibri"/>
                <a:sym typeface="Calibri"/>
              </a:rPr>
              <a:t>links cultural diversity &amp; sustainable development</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Carbon footprint </a:t>
            </a:r>
            <a:r>
              <a:rPr lang="en-US" sz="3000" dirty="0">
                <a:solidFill>
                  <a:schemeClr val="dk1"/>
                </a:solidFill>
                <a:latin typeface="Calibri"/>
                <a:ea typeface="Calibri"/>
                <a:cs typeface="Calibri"/>
                <a:sym typeface="Calibri"/>
              </a:rPr>
              <a:t>concept consolidated</a:t>
            </a:r>
          </a:p>
        </p:txBody>
      </p:sp>
      <p:sp>
        <p:nvSpPr>
          <p:cNvPr id="3" name="Google Shape;155;g34519fc2d75_0_8">
            <a:extLst>
              <a:ext uri="{FF2B5EF4-FFF2-40B4-BE49-F238E27FC236}">
                <a16:creationId xmlns:a16="http://schemas.microsoft.com/office/drawing/2014/main" id="{179FE766-B605-E321-87C3-3BC403027BFB}"/>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2000</a:t>
            </a:r>
            <a:r>
              <a:rPr lang="en-US" sz="5000" i="1" dirty="0">
                <a:solidFill>
                  <a:schemeClr val="tx1"/>
                </a:solidFill>
                <a:latin typeface="Calibri"/>
                <a:ea typeface="Calibri"/>
                <a:cs typeface="Calibri"/>
                <a:sym typeface="Calibri"/>
              </a:rPr>
              <a:t>s</a:t>
            </a:r>
          </a:p>
        </p:txBody>
      </p:sp>
    </p:spTree>
    <p:extLst>
      <p:ext uri="{BB962C8B-B14F-4D97-AF65-F5344CB8AC3E}">
        <p14:creationId xmlns:p14="http://schemas.microsoft.com/office/powerpoint/2010/main" val="11059905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05DA97C2-740B-D4FB-F02C-2849C31B988E}"/>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1BE3FFCA-1A2B-36F4-0054-FAD381AE554D}"/>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 name="Google Shape;143;g34519fc2d75_0_0">
            <a:extLst>
              <a:ext uri="{FF2B5EF4-FFF2-40B4-BE49-F238E27FC236}">
                <a16:creationId xmlns:a16="http://schemas.microsoft.com/office/drawing/2014/main" id="{B3264760-12F5-0096-A997-225D2FA26759}"/>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21EC66C2-A231-F267-0189-816EAC121AC5}"/>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16</a:t>
            </a:fld>
            <a:endParaRPr/>
          </a:p>
        </p:txBody>
      </p:sp>
      <p:sp>
        <p:nvSpPr>
          <p:cNvPr id="2" name="Google Shape;154;g34519fc2d75_0_8">
            <a:extLst>
              <a:ext uri="{FF2B5EF4-FFF2-40B4-BE49-F238E27FC236}">
                <a16:creationId xmlns:a16="http://schemas.microsoft.com/office/drawing/2014/main" id="{C6C7EBC7-44DC-9D71-7A42-A8E65A267509}"/>
              </a:ext>
            </a:extLst>
          </p:cNvPr>
          <p:cNvSpPr txBox="1"/>
          <p:nvPr/>
        </p:nvSpPr>
        <p:spPr>
          <a:xfrm>
            <a:off x="1336525" y="2678131"/>
            <a:ext cx="15163800" cy="4862829"/>
          </a:xfrm>
          <a:prstGeom prst="rect">
            <a:avLst/>
          </a:prstGeom>
          <a:noFill/>
          <a:ln>
            <a:noFill/>
          </a:ln>
        </p:spPr>
        <p:txBody>
          <a:bodyPr spcFirstLastPara="1" wrap="square" lIns="91425" tIns="45700" rIns="91425" bIns="45700" anchor="t" anchorCtr="0">
            <a:spAutoFit/>
          </a:bodyPr>
          <a:lstStyle/>
          <a:p>
            <a:pPr marL="622300" lvl="0" indent="-558800" algn="just">
              <a:lnSpc>
                <a:spcPct val="150000"/>
              </a:lnSpc>
              <a:spcBef>
                <a:spcPts val="1200"/>
              </a:spcBef>
              <a:buClr>
                <a:srgbClr val="04A6C2"/>
              </a:buClr>
              <a:buSzPts val="2500"/>
              <a:buFont typeface="Noto Sans Symbols"/>
              <a:buChar char="⮚"/>
            </a:pPr>
            <a:r>
              <a:rPr lang="en-US" sz="3000" b="1" dirty="0">
                <a:solidFill>
                  <a:schemeClr val="dk1"/>
                </a:solidFill>
                <a:latin typeface="Calibri"/>
                <a:ea typeface="Calibri"/>
                <a:cs typeface="Calibri"/>
                <a:sym typeface="Calibri"/>
              </a:rPr>
              <a:t>ISO 26000: </a:t>
            </a:r>
            <a:r>
              <a:rPr lang="en-US" sz="3000" dirty="0">
                <a:solidFill>
                  <a:schemeClr val="dk1"/>
                </a:solidFill>
                <a:latin typeface="Calibri"/>
                <a:ea typeface="Calibri"/>
                <a:cs typeface="Calibri"/>
                <a:sym typeface="Calibri"/>
              </a:rPr>
              <a:t>Social Responsibility Standard – International standard that guides </a:t>
            </a:r>
            <a:r>
              <a:rPr lang="en-US" sz="3000" dirty="0" err="1">
                <a:solidFill>
                  <a:schemeClr val="dk1"/>
                </a:solidFill>
                <a:latin typeface="Calibri"/>
                <a:ea typeface="Calibri"/>
                <a:cs typeface="Calibri"/>
                <a:sym typeface="Calibri"/>
              </a:rPr>
              <a:t>organisations</a:t>
            </a:r>
            <a:r>
              <a:rPr lang="en-US" sz="3000" dirty="0">
                <a:solidFill>
                  <a:schemeClr val="dk1"/>
                </a:solidFill>
                <a:latin typeface="Calibri"/>
                <a:ea typeface="Calibri"/>
                <a:cs typeface="Calibri"/>
                <a:sym typeface="Calibri"/>
              </a:rPr>
              <a:t> in sustainable practices.</a:t>
            </a: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3000" dirty="0">
              <a:solidFill>
                <a:schemeClr val="dk1"/>
              </a:solidFill>
              <a:latin typeface="Calibri"/>
              <a:ea typeface="Calibri"/>
              <a:cs typeface="Calibri"/>
              <a:sym typeface="Calibri"/>
            </a:endParaRPr>
          </a:p>
          <a:p>
            <a:pPr marL="622300" lvl="0" indent="-558800" algn="just">
              <a:lnSpc>
                <a:spcPct val="150000"/>
              </a:lnSpc>
              <a:spcBef>
                <a:spcPts val="1200"/>
              </a:spcBef>
              <a:buClr>
                <a:srgbClr val="04A6C2"/>
              </a:buClr>
              <a:buSzPts val="2500"/>
              <a:buFont typeface="Noto Sans Symbols"/>
              <a:buChar char="⮚"/>
            </a:pPr>
            <a:r>
              <a:rPr lang="en-US" sz="3000" b="1" dirty="0">
                <a:solidFill>
                  <a:schemeClr val="dk1"/>
                </a:solidFill>
                <a:latin typeface="Calibri"/>
                <a:ea typeface="Calibri"/>
                <a:cs typeface="Calibri"/>
              </a:rPr>
              <a:t>2012 United Nations Conference on Sustainable Development, Rio de Janeiro </a:t>
            </a:r>
            <a:r>
              <a:rPr lang="en-US" sz="3000" dirty="0">
                <a:solidFill>
                  <a:schemeClr val="dk1"/>
                </a:solidFill>
                <a:latin typeface="Calibri"/>
                <a:ea typeface="Calibri"/>
                <a:cs typeface="Calibri"/>
                <a:sym typeface="Calibri"/>
              </a:rPr>
              <a:t>– launched process for Sustainable Development Goals (SDGs), build on MDGs to address broader sustainability challenges.</a:t>
            </a:r>
          </a:p>
        </p:txBody>
      </p:sp>
      <p:sp>
        <p:nvSpPr>
          <p:cNvPr id="3" name="Google Shape;155;g34519fc2d75_0_8">
            <a:extLst>
              <a:ext uri="{FF2B5EF4-FFF2-40B4-BE49-F238E27FC236}">
                <a16:creationId xmlns:a16="http://schemas.microsoft.com/office/drawing/2014/main" id="{379AE931-ACA2-F1E8-F65E-58BB035FA723}"/>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2010</a:t>
            </a:r>
            <a:r>
              <a:rPr lang="en-US" sz="5000" i="1" dirty="0">
                <a:solidFill>
                  <a:schemeClr val="tx1"/>
                </a:solidFill>
                <a:latin typeface="Calibri"/>
                <a:ea typeface="Calibri"/>
                <a:cs typeface="Calibri"/>
                <a:sym typeface="Calibri"/>
              </a:rPr>
              <a:t>s</a:t>
            </a:r>
          </a:p>
        </p:txBody>
      </p:sp>
    </p:spTree>
    <p:extLst>
      <p:ext uri="{BB962C8B-B14F-4D97-AF65-F5344CB8AC3E}">
        <p14:creationId xmlns:p14="http://schemas.microsoft.com/office/powerpoint/2010/main" val="15353247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90F0D809-1F7B-E3C3-FEFA-25EB4C8BD949}"/>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A60ED18B-44BC-3A94-9299-BC695DFF6658}"/>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 name="Google Shape;143;g34519fc2d75_0_0">
            <a:extLst>
              <a:ext uri="{FF2B5EF4-FFF2-40B4-BE49-F238E27FC236}">
                <a16:creationId xmlns:a16="http://schemas.microsoft.com/office/drawing/2014/main" id="{473C2A63-19B4-BCD2-DEFB-E39344CF4C9F}"/>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5829835D-A78E-4EDB-44B7-54C0F98874A2}"/>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17</a:t>
            </a:fld>
            <a:endParaRPr/>
          </a:p>
        </p:txBody>
      </p:sp>
      <p:sp>
        <p:nvSpPr>
          <p:cNvPr id="2" name="Google Shape;154;g34519fc2d75_0_8">
            <a:extLst>
              <a:ext uri="{FF2B5EF4-FFF2-40B4-BE49-F238E27FC236}">
                <a16:creationId xmlns:a16="http://schemas.microsoft.com/office/drawing/2014/main" id="{67D92D9E-C5AD-2B76-3317-33A6B9C4625C}"/>
              </a:ext>
            </a:extLst>
          </p:cNvPr>
          <p:cNvSpPr txBox="1"/>
          <p:nvPr/>
        </p:nvSpPr>
        <p:spPr>
          <a:xfrm>
            <a:off x="1336525" y="2678131"/>
            <a:ext cx="15163800" cy="4324220"/>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Paris Agreement (COP21) </a:t>
            </a:r>
            <a:r>
              <a:rPr lang="en-US" sz="3000" dirty="0">
                <a:solidFill>
                  <a:schemeClr val="dk1"/>
                </a:solidFill>
                <a:latin typeface="Calibri"/>
                <a:ea typeface="Calibri"/>
                <a:cs typeface="Calibri"/>
                <a:sym typeface="Calibri"/>
              </a:rPr>
              <a:t>– “Net Zero emissions” target by 2050. Limit warming to 1.5ºC</a:t>
            </a: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Sustainable Development Summit </a:t>
            </a:r>
            <a:r>
              <a:rPr lang="en-US" sz="3000" dirty="0">
                <a:solidFill>
                  <a:schemeClr val="dk1"/>
                </a:solidFill>
                <a:latin typeface="Calibri"/>
                <a:ea typeface="Calibri"/>
                <a:cs typeface="Calibri"/>
                <a:sym typeface="Calibri"/>
              </a:rPr>
              <a:t>– launched 2030 Agenda with 17 SDGs &amp; 169 targets</a:t>
            </a: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European Green Deal </a:t>
            </a:r>
            <a:r>
              <a:rPr lang="en-US" sz="3000" dirty="0">
                <a:solidFill>
                  <a:schemeClr val="dk1"/>
                </a:solidFill>
                <a:latin typeface="Calibri"/>
                <a:ea typeface="Calibri"/>
                <a:cs typeface="Calibri"/>
                <a:sym typeface="Calibri"/>
              </a:rPr>
              <a:t>– EU strategy for climate neutrality by 2050</a:t>
            </a:r>
          </a:p>
        </p:txBody>
      </p:sp>
      <p:sp>
        <p:nvSpPr>
          <p:cNvPr id="3" name="Google Shape;155;g34519fc2d75_0_8">
            <a:extLst>
              <a:ext uri="{FF2B5EF4-FFF2-40B4-BE49-F238E27FC236}">
                <a16:creationId xmlns:a16="http://schemas.microsoft.com/office/drawing/2014/main" id="{309302E4-43A5-539D-3F01-4B3041339F09}"/>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2015</a:t>
            </a:r>
            <a:r>
              <a:rPr lang="en-US" sz="5000" i="1" dirty="0">
                <a:solidFill>
                  <a:schemeClr val="tx1"/>
                </a:solidFill>
                <a:latin typeface="Calibri"/>
                <a:ea typeface="Calibri"/>
                <a:cs typeface="Calibri"/>
                <a:sym typeface="Calibri"/>
              </a:rPr>
              <a:t>s</a:t>
            </a:r>
          </a:p>
        </p:txBody>
      </p:sp>
    </p:spTree>
    <p:extLst>
      <p:ext uri="{BB962C8B-B14F-4D97-AF65-F5344CB8AC3E}">
        <p14:creationId xmlns:p14="http://schemas.microsoft.com/office/powerpoint/2010/main" val="29539088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2F036DEE-4B68-CBE5-8949-AE91FF327389}"/>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11950A86-1BA6-2AA1-E465-B4673CF8B147}"/>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 name="Google Shape;143;g34519fc2d75_0_0">
            <a:extLst>
              <a:ext uri="{FF2B5EF4-FFF2-40B4-BE49-F238E27FC236}">
                <a16:creationId xmlns:a16="http://schemas.microsoft.com/office/drawing/2014/main" id="{85BF2B85-F5BE-BD7A-04B9-13D098FACD15}"/>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846D2ADD-6C6F-A793-49F1-A6CBC6E7821F}"/>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18</a:t>
            </a:fld>
            <a:endParaRPr/>
          </a:p>
        </p:txBody>
      </p:sp>
      <p:sp>
        <p:nvSpPr>
          <p:cNvPr id="2" name="Google Shape;154;g34519fc2d75_0_8">
            <a:extLst>
              <a:ext uri="{FF2B5EF4-FFF2-40B4-BE49-F238E27FC236}">
                <a16:creationId xmlns:a16="http://schemas.microsoft.com/office/drawing/2014/main" id="{8F7BE066-9B18-74AD-971C-DB4F4BF9BE75}"/>
              </a:ext>
            </a:extLst>
          </p:cNvPr>
          <p:cNvSpPr txBox="1"/>
          <p:nvPr/>
        </p:nvSpPr>
        <p:spPr>
          <a:xfrm>
            <a:off x="1336525" y="2678131"/>
            <a:ext cx="15163800" cy="5555327"/>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Theatre Green Book </a:t>
            </a:r>
            <a:r>
              <a:rPr lang="en-US" sz="3000" dirty="0">
                <a:solidFill>
                  <a:schemeClr val="dk1"/>
                </a:solidFill>
                <a:latin typeface="Calibri"/>
                <a:ea typeface="Calibri"/>
                <a:cs typeface="Calibri"/>
                <a:sym typeface="Calibri"/>
              </a:rPr>
              <a:t>– carbon neutrality guidelines for entertainment industry</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Ultimate Cookbook for Cultural Managers </a:t>
            </a:r>
            <a:r>
              <a:rPr lang="en-US" sz="3000" dirty="0">
                <a:solidFill>
                  <a:schemeClr val="dk1"/>
                </a:solidFill>
                <a:latin typeface="Calibri"/>
                <a:ea typeface="Calibri"/>
                <a:cs typeface="Calibri"/>
                <a:sym typeface="Calibri"/>
              </a:rPr>
              <a:t>– practical sustainability strategies for performing arts</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CSRD</a:t>
            </a:r>
            <a:r>
              <a:rPr lang="en-US" sz="3000" dirty="0">
                <a:solidFill>
                  <a:schemeClr val="dk1"/>
                </a:solidFill>
                <a:latin typeface="Calibri"/>
                <a:ea typeface="Calibri"/>
                <a:cs typeface="Calibri"/>
                <a:sym typeface="Calibri"/>
              </a:rPr>
              <a:t> </a:t>
            </a:r>
            <a:r>
              <a:rPr lang="en-US" sz="3000" b="1" dirty="0">
                <a:solidFill>
                  <a:schemeClr val="dk1"/>
                </a:solidFill>
                <a:latin typeface="Calibri"/>
                <a:ea typeface="Calibri"/>
                <a:cs typeface="Calibri"/>
                <a:sym typeface="Calibri"/>
              </a:rPr>
              <a:t>(Corporate Sustainability Reporting Directive) </a:t>
            </a:r>
            <a:r>
              <a:rPr lang="en-US" sz="3000" dirty="0">
                <a:solidFill>
                  <a:schemeClr val="dk1"/>
                </a:solidFill>
                <a:latin typeface="Calibri"/>
                <a:ea typeface="Calibri"/>
                <a:cs typeface="Calibri"/>
                <a:sym typeface="Calibri"/>
              </a:rPr>
              <a:t>– EU reporting rules for large companies &amp; creative sectors</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ISO 20121 </a:t>
            </a:r>
            <a:r>
              <a:rPr lang="en-US" sz="3000" dirty="0">
                <a:solidFill>
                  <a:schemeClr val="dk1"/>
                </a:solidFill>
                <a:latin typeface="Calibri"/>
                <a:ea typeface="Calibri"/>
                <a:cs typeface="Calibri"/>
                <a:sym typeface="Calibri"/>
              </a:rPr>
              <a:t>updated – event sustainability standards for theatres, festivals, touring &amp; live event </a:t>
            </a:r>
            <a:r>
              <a:rPr lang="en-US" sz="3000" dirty="0" err="1">
                <a:solidFill>
                  <a:schemeClr val="dk1"/>
                </a:solidFill>
                <a:latin typeface="Calibri"/>
                <a:ea typeface="Calibri"/>
                <a:cs typeface="Calibri"/>
                <a:sym typeface="Calibri"/>
              </a:rPr>
              <a:t>organisations</a:t>
            </a:r>
            <a:endParaRPr lang="en-US" sz="3000" dirty="0">
              <a:solidFill>
                <a:schemeClr val="dk1"/>
              </a:solidFill>
              <a:latin typeface="Calibri"/>
              <a:ea typeface="Calibri"/>
              <a:cs typeface="Calibri"/>
              <a:sym typeface="Calibri"/>
            </a:endParaRPr>
          </a:p>
        </p:txBody>
      </p:sp>
      <p:sp>
        <p:nvSpPr>
          <p:cNvPr id="3" name="Google Shape;155;g34519fc2d75_0_8">
            <a:extLst>
              <a:ext uri="{FF2B5EF4-FFF2-40B4-BE49-F238E27FC236}">
                <a16:creationId xmlns:a16="http://schemas.microsoft.com/office/drawing/2014/main" id="{4EB298E9-04CA-2114-5210-C326363CB2B2}"/>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2020</a:t>
            </a:r>
            <a:r>
              <a:rPr lang="en-US" sz="5000" i="1" dirty="0">
                <a:solidFill>
                  <a:schemeClr val="tx1"/>
                </a:solidFill>
                <a:latin typeface="Calibri"/>
                <a:ea typeface="Calibri"/>
                <a:cs typeface="Calibri"/>
                <a:sym typeface="Calibri"/>
              </a:rPr>
              <a:t>s</a:t>
            </a:r>
          </a:p>
        </p:txBody>
      </p:sp>
    </p:spTree>
    <p:extLst>
      <p:ext uri="{BB962C8B-B14F-4D97-AF65-F5344CB8AC3E}">
        <p14:creationId xmlns:p14="http://schemas.microsoft.com/office/powerpoint/2010/main" val="27394802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9D647566-F152-D31E-80C9-DFBE8FC78EFC}"/>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CC75BE55-C1CC-2CE2-28A6-D47A4905C274}"/>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B5471A1A-4665-BCB6-3942-53D859EB9E5E}"/>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19</a:t>
            </a:fld>
            <a:endParaRPr/>
          </a:p>
        </p:txBody>
      </p:sp>
      <p:sp>
        <p:nvSpPr>
          <p:cNvPr id="2" name="Google Shape;154;g34519fc2d75_0_8">
            <a:extLst>
              <a:ext uri="{FF2B5EF4-FFF2-40B4-BE49-F238E27FC236}">
                <a16:creationId xmlns:a16="http://schemas.microsoft.com/office/drawing/2014/main" id="{C95D596E-FB57-6E74-2DBF-6EE3FBF76E3B}"/>
              </a:ext>
            </a:extLst>
          </p:cNvPr>
          <p:cNvSpPr txBox="1"/>
          <p:nvPr/>
        </p:nvSpPr>
        <p:spPr>
          <a:xfrm>
            <a:off x="1336525" y="2678131"/>
            <a:ext cx="15163800" cy="7709763"/>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Performing arts can</a:t>
            </a:r>
            <a:r>
              <a:rPr lang="en-US" sz="3000" b="1" i="1" dirty="0">
                <a:solidFill>
                  <a:schemeClr val="dk1"/>
                </a:solidFill>
                <a:latin typeface="Calibri"/>
                <a:ea typeface="Calibri"/>
                <a:cs typeface="Calibri"/>
                <a:sym typeface="Calibri"/>
              </a:rPr>
              <a:t> </a:t>
            </a:r>
            <a:r>
              <a:rPr lang="en-US" sz="3000" b="1" i="1" dirty="0">
                <a:solidFill>
                  <a:srgbClr val="FF0000"/>
                </a:solidFill>
                <a:latin typeface="Calibri"/>
                <a:ea typeface="Calibri"/>
                <a:cs typeface="Calibri"/>
                <a:sym typeface="Calibri"/>
              </a:rPr>
              <a:t>drive sustainable change </a:t>
            </a:r>
            <a:r>
              <a:rPr lang="en-US" sz="3000" dirty="0">
                <a:solidFill>
                  <a:schemeClr val="dk1"/>
                </a:solidFill>
                <a:latin typeface="Calibri"/>
                <a:ea typeface="Calibri"/>
                <a:cs typeface="Calibri"/>
                <a:sym typeface="Calibri"/>
              </a:rPr>
              <a:t>through:</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o	Recycled scenography &amp; second-hand costumes</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o	Low-impact touring models</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o	Collaborative, adaptive creative processes as a natural sustainability model</a:t>
            </a:r>
          </a:p>
          <a:p>
            <a:pPr marL="63500" marR="0" lvl="0" algn="just" rtl="0">
              <a:lnSpc>
                <a:spcPct val="150000"/>
              </a:lnSpc>
              <a:spcBef>
                <a:spcPts val="1200"/>
              </a:spcBef>
              <a:spcAft>
                <a:spcPts val="0"/>
              </a:spcAft>
              <a:buClr>
                <a:srgbClr val="04A6C2"/>
              </a:buClr>
              <a:buSzPts val="2500"/>
            </a:pPr>
            <a:endParaRPr lang="en-US"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Shared purpose boosts team motivation, environmental connection &amp; community impact</a:t>
            </a: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Arts don’t just represent change, </a:t>
            </a:r>
            <a:r>
              <a:rPr lang="en-US" sz="3000" b="1" i="1" dirty="0">
                <a:solidFill>
                  <a:srgbClr val="FF0000"/>
                </a:solidFill>
                <a:latin typeface="Calibri"/>
                <a:ea typeface="Calibri"/>
                <a:cs typeface="Calibri"/>
                <a:sym typeface="Calibri"/>
              </a:rPr>
              <a:t>they activate it</a:t>
            </a: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3000" dirty="0">
              <a:solidFill>
                <a:schemeClr val="dk1"/>
              </a:solidFill>
              <a:latin typeface="Calibri"/>
              <a:ea typeface="Calibri"/>
              <a:cs typeface="Calibri"/>
              <a:sym typeface="Calibri"/>
            </a:endParaRPr>
          </a:p>
        </p:txBody>
      </p:sp>
      <p:sp>
        <p:nvSpPr>
          <p:cNvPr id="3" name="Google Shape;155;g34519fc2d75_0_8">
            <a:extLst>
              <a:ext uri="{FF2B5EF4-FFF2-40B4-BE49-F238E27FC236}">
                <a16:creationId xmlns:a16="http://schemas.microsoft.com/office/drawing/2014/main" id="{4E6A4B30-3656-FD37-C78D-5A5931D509AF}"/>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Sustainability in the Performing Arts</a:t>
            </a:r>
            <a:endParaRPr lang="en-US" sz="5000" i="1" dirty="0">
              <a:solidFill>
                <a:schemeClr val="tx1"/>
              </a:solidFill>
              <a:latin typeface="Calibri"/>
              <a:ea typeface="Calibri"/>
              <a:cs typeface="Calibri"/>
              <a:sym typeface="Calibri"/>
            </a:endParaRPr>
          </a:p>
        </p:txBody>
      </p:sp>
      <p:sp>
        <p:nvSpPr>
          <p:cNvPr id="4" name="Google Shape;153;g34519fc2d75_0_8">
            <a:extLst>
              <a:ext uri="{FF2B5EF4-FFF2-40B4-BE49-F238E27FC236}">
                <a16:creationId xmlns:a16="http://schemas.microsoft.com/office/drawing/2014/main" id="{09E3A9F8-4562-59D9-CBF5-87AC76EF0F58}"/>
              </a:ext>
            </a:extLst>
          </p:cNvPr>
          <p:cNvSpPr/>
          <p:nvPr/>
        </p:nvSpPr>
        <p:spPr>
          <a:xfrm rot="10800000">
            <a:off x="1368927" y="-25885"/>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8370435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33"/>
        <p:cNvGrpSpPr/>
        <p:nvPr/>
      </p:nvGrpSpPr>
      <p:grpSpPr>
        <a:xfrm>
          <a:off x="0" y="0"/>
          <a:ext cx="0" cy="0"/>
          <a:chOff x="0" y="0"/>
          <a:chExt cx="0" cy="0"/>
        </a:xfrm>
      </p:grpSpPr>
      <p:pic>
        <p:nvPicPr>
          <p:cNvPr id="2" name="Picture 2" descr="Free Recycled Eco System photo and picture">
            <a:extLst>
              <a:ext uri="{FF2B5EF4-FFF2-40B4-BE49-F238E27FC236}">
                <a16:creationId xmlns:a16="http://schemas.microsoft.com/office/drawing/2014/main" id="{2E4AAF7B-0AE9-2617-FD1D-F4E12FBC8805}"/>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4244" r="10533"/>
          <a:stretch>
            <a:fillRect/>
          </a:stretch>
        </p:blipFill>
        <p:spPr bwMode="auto">
          <a:xfrm>
            <a:off x="0" y="0"/>
            <a:ext cx="12736287" cy="10357455"/>
          </a:xfrm>
          <a:prstGeom prst="rect">
            <a:avLst/>
          </a:prstGeom>
          <a:noFill/>
          <a:extLst>
            <a:ext uri="{909E8E84-426E-40DD-AFC4-6F175D3DCCD1}">
              <a14:hiddenFill xmlns:a14="http://schemas.microsoft.com/office/drawing/2010/main">
                <a:solidFill>
                  <a:srgbClr val="FFFFFF"/>
                </a:solidFill>
              </a14:hiddenFill>
            </a:ext>
          </a:extLst>
        </p:spPr>
      </p:pic>
      <p:sp>
        <p:nvSpPr>
          <p:cNvPr id="134" name="Google Shape;134;p7"/>
          <p:cNvSpPr txBox="1"/>
          <p:nvPr/>
        </p:nvSpPr>
        <p:spPr>
          <a:xfrm>
            <a:off x="12793700" y="3097750"/>
            <a:ext cx="5137800" cy="3678900"/>
          </a:xfrm>
          <a:prstGeom prst="rect">
            <a:avLst/>
          </a:prstGeom>
          <a:noFill/>
          <a:ln>
            <a:noFill/>
          </a:ln>
        </p:spPr>
        <p:txBody>
          <a:bodyPr spcFirstLastPara="1" wrap="square" lIns="91425" tIns="45700" rIns="91425" bIns="45700" anchor="ctr" anchorCtr="0">
            <a:noAutofit/>
          </a:bodyPr>
          <a:lstStyle/>
          <a:p>
            <a:pPr marL="0" marR="0" lvl="0" indent="0" algn="ctr" rtl="0">
              <a:lnSpc>
                <a:spcPct val="90000"/>
              </a:lnSpc>
              <a:spcBef>
                <a:spcPts val="0"/>
              </a:spcBef>
              <a:spcAft>
                <a:spcPts val="0"/>
              </a:spcAft>
              <a:buNone/>
            </a:pPr>
            <a:r>
              <a:rPr lang="en-GB" sz="5000" b="1" dirty="0">
                <a:solidFill>
                  <a:schemeClr val="tx1"/>
                </a:solidFill>
                <a:latin typeface="Calibri"/>
                <a:ea typeface="Calibri"/>
                <a:cs typeface="Calibri"/>
                <a:sym typeface="Calibri"/>
              </a:rPr>
              <a:t>Lesson 1: </a:t>
            </a:r>
            <a:endParaRPr sz="5000" b="1" dirty="0">
              <a:solidFill>
                <a:schemeClr val="tx1"/>
              </a:solidFill>
              <a:latin typeface="Calibri"/>
              <a:ea typeface="Calibri"/>
              <a:cs typeface="Calibri"/>
              <a:sym typeface="Calibri"/>
            </a:endParaRPr>
          </a:p>
          <a:p>
            <a:pPr marL="0" marR="0" lvl="0" indent="0" algn="ctr" rtl="0">
              <a:lnSpc>
                <a:spcPct val="90000"/>
              </a:lnSpc>
              <a:spcBef>
                <a:spcPts val="0"/>
              </a:spcBef>
              <a:spcAft>
                <a:spcPts val="0"/>
              </a:spcAft>
              <a:buNone/>
            </a:pPr>
            <a:r>
              <a:rPr lang="en-US" sz="5000" b="1" dirty="0">
                <a:solidFill>
                  <a:schemeClr val="dk1"/>
                </a:solidFill>
                <a:latin typeface="Calibri"/>
                <a:ea typeface="Calibri"/>
                <a:cs typeface="Calibri"/>
                <a:sym typeface="Calibri"/>
              </a:rPr>
              <a:t>Sustainability: Principles, Evolution and Cultural Relevance </a:t>
            </a:r>
            <a:endParaRPr lang="en-US" dirty="0"/>
          </a:p>
        </p:txBody>
      </p:sp>
      <p:sp>
        <p:nvSpPr>
          <p:cNvPr id="135" name="Google Shape;135;p7"/>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2</a:t>
            </a:fld>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1656B3D5-860D-579A-3509-241D27D0E4CB}"/>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FC40E8D3-85F8-52F7-5F6B-1739DCB57360}"/>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 name="Google Shape;143;g34519fc2d75_0_0">
            <a:extLst>
              <a:ext uri="{FF2B5EF4-FFF2-40B4-BE49-F238E27FC236}">
                <a16:creationId xmlns:a16="http://schemas.microsoft.com/office/drawing/2014/main" id="{CB258A36-FC93-2E86-1D7B-27A0BAE987D0}"/>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EA0CA82E-403A-A38F-A657-85BDF9512D4C}"/>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20</a:t>
            </a:fld>
            <a:endParaRPr/>
          </a:p>
        </p:txBody>
      </p:sp>
      <p:sp>
        <p:nvSpPr>
          <p:cNvPr id="2" name="Google Shape;154;g34519fc2d75_0_8">
            <a:extLst>
              <a:ext uri="{FF2B5EF4-FFF2-40B4-BE49-F238E27FC236}">
                <a16:creationId xmlns:a16="http://schemas.microsoft.com/office/drawing/2014/main" id="{66FEA6CE-8452-3B8C-288E-2A0DE809A9E0}"/>
              </a:ext>
            </a:extLst>
          </p:cNvPr>
          <p:cNvSpPr txBox="1"/>
          <p:nvPr/>
        </p:nvSpPr>
        <p:spPr>
          <a:xfrm>
            <a:off x="1336525" y="2678131"/>
            <a:ext cx="15163800" cy="6016991"/>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Balancing sustainability with economic viability</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Turning values into measurable outcomes (indicators)</a:t>
            </a:r>
            <a:endParaRPr lang="el-GR"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Connecting sustainability with inclusion and social justice</a:t>
            </a:r>
            <a:endParaRPr lang="el-GR"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Integrating sustainability into productions and buildings </a:t>
            </a:r>
            <a:endParaRPr lang="el-GR"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Innovating without losing artistic identity</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Supporting younger generations in the transition</a:t>
            </a:r>
            <a:endParaRPr lang="el-GR"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Fostering a sustainable </a:t>
            </a:r>
            <a:r>
              <a:rPr lang="en-US" sz="3000" dirty="0" err="1">
                <a:solidFill>
                  <a:schemeClr val="dk1"/>
                </a:solidFill>
                <a:latin typeface="Calibri"/>
                <a:ea typeface="Calibri"/>
                <a:cs typeface="Calibri"/>
                <a:sym typeface="Calibri"/>
              </a:rPr>
              <a:t>organisational</a:t>
            </a:r>
            <a:r>
              <a:rPr lang="en-US" sz="3000" dirty="0">
                <a:solidFill>
                  <a:schemeClr val="dk1"/>
                </a:solidFill>
                <a:latin typeface="Calibri"/>
                <a:ea typeface="Calibri"/>
                <a:cs typeface="Calibri"/>
                <a:sym typeface="Calibri"/>
              </a:rPr>
              <a:t> culture</a:t>
            </a:r>
          </a:p>
        </p:txBody>
      </p:sp>
      <p:sp>
        <p:nvSpPr>
          <p:cNvPr id="3" name="Google Shape;155;g34519fc2d75_0_8">
            <a:extLst>
              <a:ext uri="{FF2B5EF4-FFF2-40B4-BE49-F238E27FC236}">
                <a16:creationId xmlns:a16="http://schemas.microsoft.com/office/drawing/2014/main" id="{67577A6E-081B-9D0D-29F4-3B70F6ED40EC}"/>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rgbClr val="00B050"/>
                </a:solidFill>
                <a:latin typeface="Calibri"/>
                <a:ea typeface="Calibri"/>
                <a:cs typeface="Calibri"/>
                <a:sym typeface="Calibri"/>
              </a:rPr>
              <a:t>Key Challenges</a:t>
            </a:r>
            <a:endParaRPr lang="en-US" sz="5000" i="1" dirty="0">
              <a:solidFill>
                <a:srgbClr val="00B050"/>
              </a:solidFill>
              <a:latin typeface="Calibri"/>
              <a:ea typeface="Calibri"/>
              <a:cs typeface="Calibri"/>
              <a:sym typeface="Calibri"/>
            </a:endParaRPr>
          </a:p>
        </p:txBody>
      </p:sp>
    </p:spTree>
    <p:extLst>
      <p:ext uri="{BB962C8B-B14F-4D97-AF65-F5344CB8AC3E}">
        <p14:creationId xmlns:p14="http://schemas.microsoft.com/office/powerpoint/2010/main" val="33950015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392E92B1-FE1C-493B-4125-CA5771FB00E2}"/>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D103C316-2A19-8043-E292-BAE91B356079}"/>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2754C94E-6017-4405-8CCE-0AE2C339B901}"/>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21</a:t>
            </a:fld>
            <a:endParaRPr/>
          </a:p>
        </p:txBody>
      </p:sp>
      <p:sp>
        <p:nvSpPr>
          <p:cNvPr id="2" name="Google Shape;154;g34519fc2d75_0_8">
            <a:extLst>
              <a:ext uri="{FF2B5EF4-FFF2-40B4-BE49-F238E27FC236}">
                <a16:creationId xmlns:a16="http://schemas.microsoft.com/office/drawing/2014/main" id="{04B6633C-3A85-76F9-B45B-A65D6A4E95A4}"/>
              </a:ext>
            </a:extLst>
          </p:cNvPr>
          <p:cNvSpPr txBox="1"/>
          <p:nvPr/>
        </p:nvSpPr>
        <p:spPr>
          <a:xfrm>
            <a:off x="1336525" y="2678131"/>
            <a:ext cx="15163800" cy="6863377"/>
          </a:xfrm>
          <a:prstGeom prst="rect">
            <a:avLst/>
          </a:prstGeom>
          <a:noFill/>
          <a:ln>
            <a:noFill/>
          </a:ln>
        </p:spPr>
        <p:txBody>
          <a:bodyPr spcFirstLastPara="1" wrap="square" lIns="91425" tIns="45700" rIns="91425" bIns="45700" anchor="t" anchorCtr="0">
            <a:spAutoFit/>
          </a:bodyPr>
          <a:lstStyle/>
          <a:p>
            <a:pPr marL="63500" marR="0" lvl="0" algn="just" rtl="0">
              <a:lnSpc>
                <a:spcPct val="150000"/>
              </a:lnSpc>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Disposable and short-lived set designs</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Lack of sustainable planning from the outset</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Resistance to change within artistic or technical teams</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Limited knowledge of how to measure environmental impact</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Old theatres lacking energy efficiency</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Complex operations and limited resources</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Few incentives to adopt sustainable practices</a:t>
            </a: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3000" dirty="0">
              <a:solidFill>
                <a:schemeClr val="dk1"/>
              </a:solidFill>
              <a:latin typeface="Calibri"/>
              <a:ea typeface="Calibri"/>
              <a:cs typeface="Calibri"/>
              <a:sym typeface="Calibri"/>
            </a:endParaRPr>
          </a:p>
        </p:txBody>
      </p:sp>
      <p:sp>
        <p:nvSpPr>
          <p:cNvPr id="3" name="Google Shape;155;g34519fc2d75_0_8">
            <a:extLst>
              <a:ext uri="{FF2B5EF4-FFF2-40B4-BE49-F238E27FC236}">
                <a16:creationId xmlns:a16="http://schemas.microsoft.com/office/drawing/2014/main" id="{4654F37A-9EBD-140A-4214-59AF0FC7E74F}"/>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rgbClr val="FF0000"/>
                </a:solidFill>
                <a:latin typeface="Calibri"/>
                <a:ea typeface="Calibri"/>
                <a:cs typeface="Calibri"/>
                <a:sym typeface="Calibri"/>
              </a:rPr>
              <a:t>Sector Barriers</a:t>
            </a:r>
            <a:endParaRPr lang="en-US" sz="5000" i="1" dirty="0">
              <a:solidFill>
                <a:srgbClr val="FF0000"/>
              </a:solidFill>
              <a:latin typeface="Calibri"/>
              <a:ea typeface="Calibri"/>
              <a:cs typeface="Calibri"/>
              <a:sym typeface="Calibri"/>
            </a:endParaRPr>
          </a:p>
        </p:txBody>
      </p:sp>
      <p:sp>
        <p:nvSpPr>
          <p:cNvPr id="4" name="Google Shape;153;g34519fc2d75_0_8">
            <a:extLst>
              <a:ext uri="{FF2B5EF4-FFF2-40B4-BE49-F238E27FC236}">
                <a16:creationId xmlns:a16="http://schemas.microsoft.com/office/drawing/2014/main" id="{E7C7CDBF-6142-B7F3-F1A2-13150AD61619}"/>
              </a:ext>
            </a:extLst>
          </p:cNvPr>
          <p:cNvSpPr/>
          <p:nvPr/>
        </p:nvSpPr>
        <p:spPr>
          <a:xfrm rot="10800000">
            <a:off x="1368927" y="-25885"/>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9502144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57313181-1597-57E6-8CC3-5F0A709ADA1F}"/>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D95254B6-ED8C-5751-2119-A3C25FDD7C35}"/>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 name="Google Shape;143;g34519fc2d75_0_0">
            <a:extLst>
              <a:ext uri="{FF2B5EF4-FFF2-40B4-BE49-F238E27FC236}">
                <a16:creationId xmlns:a16="http://schemas.microsoft.com/office/drawing/2014/main" id="{0114653A-FF69-2604-E9E6-4D20BA595A64}"/>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AFAAA3A6-6BF1-36D4-E896-393C3C013186}"/>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22</a:t>
            </a:fld>
            <a:endParaRPr/>
          </a:p>
        </p:txBody>
      </p:sp>
      <p:sp>
        <p:nvSpPr>
          <p:cNvPr id="2" name="Google Shape;154;g34519fc2d75_0_8">
            <a:extLst>
              <a:ext uri="{FF2B5EF4-FFF2-40B4-BE49-F238E27FC236}">
                <a16:creationId xmlns:a16="http://schemas.microsoft.com/office/drawing/2014/main" id="{DDA8FD42-0F81-1412-1FF7-FF6D00FF74E3}"/>
              </a:ext>
            </a:extLst>
          </p:cNvPr>
          <p:cNvSpPr txBox="1"/>
          <p:nvPr/>
        </p:nvSpPr>
        <p:spPr>
          <a:xfrm>
            <a:off x="1336525" y="2678131"/>
            <a:ext cx="15163800" cy="6016991"/>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Funding calls with environmental criteria (e.g. Arts Council England)</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Reusable set designs (e.g. Théâtre </a:t>
            </a:r>
            <a:r>
              <a:rPr lang="en-US" sz="3000" dirty="0" err="1">
                <a:solidFill>
                  <a:schemeClr val="dk1"/>
                </a:solidFill>
                <a:latin typeface="Calibri"/>
                <a:ea typeface="Calibri"/>
                <a:cs typeface="Calibri"/>
                <a:sym typeface="Calibri"/>
              </a:rPr>
              <a:t>Vidy</a:t>
            </a:r>
            <a:r>
              <a:rPr lang="en-US" sz="3000" dirty="0">
                <a:solidFill>
                  <a:schemeClr val="dk1"/>
                </a:solidFill>
                <a:latin typeface="Calibri"/>
                <a:ea typeface="Calibri"/>
                <a:cs typeface="Calibri"/>
                <a:sym typeface="Calibri"/>
              </a:rPr>
              <a:t>-Lausanne)</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Sustainability training for staff (e.g. </a:t>
            </a:r>
            <a:r>
              <a:rPr lang="en-US" sz="3000" dirty="0" err="1">
                <a:solidFill>
                  <a:schemeClr val="dk1"/>
                </a:solidFill>
                <a:latin typeface="Calibri"/>
                <a:ea typeface="Calibri"/>
                <a:cs typeface="Calibri"/>
                <a:sym typeface="Calibri"/>
              </a:rPr>
              <a:t>NTGent</a:t>
            </a:r>
            <a:r>
              <a:rPr lang="en-US" sz="3000" dirty="0">
                <a:solidFill>
                  <a:schemeClr val="dk1"/>
                </a:solidFill>
                <a:latin typeface="Calibri"/>
                <a:ea typeface="Calibri"/>
                <a:cs typeface="Calibri"/>
                <a:sym typeface="Calibri"/>
              </a:rPr>
              <a:t>)</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Application of international tools and guidance</a:t>
            </a:r>
            <a:endParaRPr lang="el-GR"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err="1">
                <a:solidFill>
                  <a:schemeClr val="dk1"/>
                </a:solidFill>
                <a:latin typeface="Calibri"/>
                <a:ea typeface="Calibri"/>
                <a:cs typeface="Calibri"/>
                <a:sym typeface="Calibri"/>
              </a:rPr>
              <a:t>Optimising</a:t>
            </a:r>
            <a:r>
              <a:rPr lang="en-US" sz="3000" dirty="0">
                <a:solidFill>
                  <a:schemeClr val="dk1"/>
                </a:solidFill>
                <a:latin typeface="Calibri"/>
                <a:ea typeface="Calibri"/>
                <a:cs typeface="Calibri"/>
                <a:sym typeface="Calibri"/>
              </a:rPr>
              <a:t> Resources for a Sustainable Stage</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Local &amp; sustainable suppliers to cut transport emissions</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Digital tools for measurement (e.g. Julie’s Bicycle carbon calculators)</a:t>
            </a:r>
          </a:p>
        </p:txBody>
      </p:sp>
      <p:sp>
        <p:nvSpPr>
          <p:cNvPr id="3" name="Google Shape;155;g34519fc2d75_0_8">
            <a:extLst>
              <a:ext uri="{FF2B5EF4-FFF2-40B4-BE49-F238E27FC236}">
                <a16:creationId xmlns:a16="http://schemas.microsoft.com/office/drawing/2014/main" id="{1E13847D-D565-5238-B048-5FE35B5CC363}"/>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accent5"/>
                </a:solidFill>
                <a:latin typeface="Calibri"/>
                <a:ea typeface="Calibri"/>
                <a:cs typeface="Calibri"/>
                <a:sym typeface="Calibri"/>
              </a:rPr>
              <a:t>Practical Solutions</a:t>
            </a:r>
            <a:endParaRPr lang="en-US" sz="5000" i="1" dirty="0">
              <a:solidFill>
                <a:schemeClr val="accent5"/>
              </a:solidFill>
              <a:latin typeface="Calibri"/>
              <a:ea typeface="Calibri"/>
              <a:cs typeface="Calibri"/>
              <a:sym typeface="Calibri"/>
            </a:endParaRPr>
          </a:p>
        </p:txBody>
      </p:sp>
    </p:spTree>
    <p:extLst>
      <p:ext uri="{BB962C8B-B14F-4D97-AF65-F5344CB8AC3E}">
        <p14:creationId xmlns:p14="http://schemas.microsoft.com/office/powerpoint/2010/main" val="17067674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E6AEF7F1-5CEB-6E62-116B-A026A8258060}"/>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2388AE51-5C2A-78A8-DB95-C836B7AC5137}"/>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 name="Google Shape;143;g34519fc2d75_0_0">
            <a:extLst>
              <a:ext uri="{FF2B5EF4-FFF2-40B4-BE49-F238E27FC236}">
                <a16:creationId xmlns:a16="http://schemas.microsoft.com/office/drawing/2014/main" id="{90487548-5954-05EB-5FFF-C2EF160854A1}"/>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0118B360-0899-99DA-C0D4-00476A055043}"/>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23</a:t>
            </a:fld>
            <a:endParaRPr/>
          </a:p>
        </p:txBody>
      </p:sp>
      <p:sp>
        <p:nvSpPr>
          <p:cNvPr id="2" name="Google Shape;154;g34519fc2d75_0_8">
            <a:extLst>
              <a:ext uri="{FF2B5EF4-FFF2-40B4-BE49-F238E27FC236}">
                <a16:creationId xmlns:a16="http://schemas.microsoft.com/office/drawing/2014/main" id="{9276DBD1-683E-91FE-F900-59CC79BFFF37}"/>
              </a:ext>
            </a:extLst>
          </p:cNvPr>
          <p:cNvSpPr txBox="1"/>
          <p:nvPr/>
        </p:nvSpPr>
        <p:spPr>
          <a:xfrm>
            <a:off x="1336525" y="2678131"/>
            <a:ext cx="15163800" cy="6016991"/>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Green practices -</a:t>
            </a:r>
            <a:r>
              <a:rPr lang="en-US" sz="3000" dirty="0">
                <a:solidFill>
                  <a:schemeClr val="dk1"/>
                </a:solidFill>
                <a:latin typeface="Calibri"/>
                <a:ea typeface="Calibri"/>
                <a:cs typeface="Calibri"/>
                <a:sym typeface="Calibri"/>
              </a:rPr>
              <a:t> recyclable materials, energy efficiency, waste management</a:t>
            </a:r>
            <a:endParaRPr lang="el-GR"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err="1">
                <a:solidFill>
                  <a:schemeClr val="dk1"/>
                </a:solidFill>
                <a:latin typeface="Calibri"/>
                <a:ea typeface="Calibri"/>
                <a:cs typeface="Calibri"/>
                <a:sym typeface="Calibri"/>
              </a:rPr>
              <a:t>Digitalisation</a:t>
            </a:r>
            <a:r>
              <a:rPr lang="en-US" sz="3000" b="1" dirty="0">
                <a:solidFill>
                  <a:schemeClr val="dk1"/>
                </a:solidFill>
                <a:latin typeface="Calibri"/>
                <a:ea typeface="Calibri"/>
                <a:cs typeface="Calibri"/>
                <a:sym typeface="Calibri"/>
              </a:rPr>
              <a:t> </a:t>
            </a:r>
            <a:r>
              <a:rPr lang="en-US" sz="3000" dirty="0">
                <a:solidFill>
                  <a:schemeClr val="dk1"/>
                </a:solidFill>
                <a:latin typeface="Calibri"/>
                <a:ea typeface="Calibri"/>
                <a:cs typeface="Calibri"/>
                <a:sym typeface="Calibri"/>
              </a:rPr>
              <a:t>– </a:t>
            </a:r>
            <a:r>
              <a:rPr lang="en-GB" sz="3000" dirty="0">
                <a:solidFill>
                  <a:schemeClr val="dk1"/>
                </a:solidFill>
                <a:latin typeface="Calibri"/>
                <a:ea typeface="Calibri"/>
                <a:cs typeface="Calibri"/>
                <a:sym typeface="Calibri"/>
              </a:rPr>
              <a:t>digital technologies in</a:t>
            </a:r>
            <a:r>
              <a:rPr lang="en-US" sz="3000" dirty="0">
                <a:solidFill>
                  <a:schemeClr val="dk1"/>
                </a:solidFill>
                <a:latin typeface="Calibri"/>
                <a:ea typeface="Calibri"/>
                <a:cs typeface="Calibri"/>
                <a:sym typeface="Calibri"/>
              </a:rPr>
              <a:t> productions, communication and collaboration tools</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Community engagement -</a:t>
            </a:r>
            <a:r>
              <a:rPr lang="en-US" sz="3000" dirty="0">
                <a:solidFill>
                  <a:schemeClr val="dk1"/>
                </a:solidFill>
                <a:latin typeface="Calibri"/>
                <a:ea typeface="Calibri"/>
                <a:cs typeface="Calibri"/>
                <a:sym typeface="Calibri"/>
              </a:rPr>
              <a:t> partnerships fostering inclusion, and supporting local initiatives</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Training &amp; education -</a:t>
            </a:r>
            <a:r>
              <a:rPr lang="en-US" sz="3000" dirty="0">
                <a:solidFill>
                  <a:schemeClr val="dk1"/>
                </a:solidFill>
                <a:latin typeface="Calibri"/>
                <a:ea typeface="Calibri"/>
                <a:cs typeface="Calibri"/>
                <a:sym typeface="Calibri"/>
              </a:rPr>
              <a:t> </a:t>
            </a:r>
            <a:r>
              <a:rPr lang="en-US" sz="3000" dirty="0" err="1">
                <a:solidFill>
                  <a:schemeClr val="dk1"/>
                </a:solidFill>
                <a:latin typeface="Calibri"/>
                <a:ea typeface="Calibri"/>
                <a:cs typeface="Calibri"/>
                <a:sym typeface="Calibri"/>
              </a:rPr>
              <a:t>specialised</a:t>
            </a:r>
            <a:r>
              <a:rPr lang="en-US" sz="3000" dirty="0">
                <a:solidFill>
                  <a:schemeClr val="dk1"/>
                </a:solidFill>
                <a:latin typeface="Calibri"/>
                <a:ea typeface="Calibri"/>
                <a:cs typeface="Calibri"/>
                <a:sym typeface="Calibri"/>
              </a:rPr>
              <a:t> </a:t>
            </a:r>
            <a:r>
              <a:rPr lang="en-US" sz="3000" dirty="0" err="1">
                <a:solidFill>
                  <a:schemeClr val="dk1"/>
                </a:solidFill>
                <a:latin typeface="Calibri"/>
                <a:ea typeface="Calibri"/>
                <a:cs typeface="Calibri"/>
                <a:sym typeface="Calibri"/>
              </a:rPr>
              <a:t>programmes</a:t>
            </a:r>
            <a:r>
              <a:rPr lang="en-US" sz="3000" dirty="0">
                <a:solidFill>
                  <a:schemeClr val="dk1"/>
                </a:solidFill>
                <a:latin typeface="Calibri"/>
                <a:ea typeface="Calibri"/>
                <a:cs typeface="Calibri"/>
                <a:sym typeface="Calibri"/>
              </a:rPr>
              <a:t> for knowledge and skills </a:t>
            </a: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3000" b="1"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Result: </a:t>
            </a:r>
            <a:r>
              <a:rPr lang="en-US" sz="3000" dirty="0">
                <a:solidFill>
                  <a:schemeClr val="dk1"/>
                </a:solidFill>
                <a:latin typeface="Calibri"/>
                <a:ea typeface="Calibri"/>
                <a:cs typeface="Calibri"/>
                <a:sym typeface="Calibri"/>
              </a:rPr>
              <a:t>Enhanced environmental responsibility, creativity &amp; economic resilience</a:t>
            </a: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3000" dirty="0">
              <a:solidFill>
                <a:schemeClr val="dk1"/>
              </a:solidFill>
              <a:latin typeface="Calibri"/>
              <a:ea typeface="Calibri"/>
              <a:cs typeface="Calibri"/>
              <a:sym typeface="Calibri"/>
            </a:endParaRPr>
          </a:p>
        </p:txBody>
      </p:sp>
      <p:sp>
        <p:nvSpPr>
          <p:cNvPr id="3" name="Google Shape;155;g34519fc2d75_0_8">
            <a:extLst>
              <a:ext uri="{FF2B5EF4-FFF2-40B4-BE49-F238E27FC236}">
                <a16:creationId xmlns:a16="http://schemas.microsoft.com/office/drawing/2014/main" id="{59ED1C8E-710B-45D4-1F6A-702EEE514B06}"/>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Opportunities for the Sector</a:t>
            </a:r>
            <a:endParaRPr lang="en-US" sz="5000" i="1" dirty="0">
              <a:solidFill>
                <a:schemeClr val="tx1"/>
              </a:solidFill>
              <a:latin typeface="Calibri"/>
              <a:ea typeface="Calibri"/>
              <a:cs typeface="Calibri"/>
              <a:sym typeface="Calibri"/>
            </a:endParaRPr>
          </a:p>
        </p:txBody>
      </p:sp>
    </p:spTree>
    <p:extLst>
      <p:ext uri="{BB962C8B-B14F-4D97-AF65-F5344CB8AC3E}">
        <p14:creationId xmlns:p14="http://schemas.microsoft.com/office/powerpoint/2010/main" val="46371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33">
          <a:extLst>
            <a:ext uri="{FF2B5EF4-FFF2-40B4-BE49-F238E27FC236}">
              <a16:creationId xmlns:a16="http://schemas.microsoft.com/office/drawing/2014/main" id="{8C010F3E-F832-6F97-5E88-0321750FE741}"/>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C6BEC2C9-4DBE-8C59-2EA7-294A403555B6}"/>
              </a:ext>
            </a:extLst>
          </p:cNvPr>
          <p:cNvPicPr>
            <a:picLocks noChangeAspect="1"/>
          </p:cNvPicPr>
          <p:nvPr/>
        </p:nvPicPr>
        <p:blipFill>
          <a:blip r:embed="rId3"/>
          <a:srcRect r="16915"/>
          <a:stretch>
            <a:fillRect/>
          </a:stretch>
        </p:blipFill>
        <p:spPr>
          <a:xfrm>
            <a:off x="-28575" y="0"/>
            <a:ext cx="12464415" cy="10287000"/>
          </a:xfrm>
          <a:prstGeom prst="rect">
            <a:avLst/>
          </a:prstGeom>
        </p:spPr>
      </p:pic>
      <p:sp>
        <p:nvSpPr>
          <p:cNvPr id="134" name="Google Shape;134;p7">
            <a:extLst>
              <a:ext uri="{FF2B5EF4-FFF2-40B4-BE49-F238E27FC236}">
                <a16:creationId xmlns:a16="http://schemas.microsoft.com/office/drawing/2014/main" id="{21897851-1253-A0B6-1EBF-30C140897F8A}"/>
              </a:ext>
            </a:extLst>
          </p:cNvPr>
          <p:cNvSpPr txBox="1"/>
          <p:nvPr/>
        </p:nvSpPr>
        <p:spPr>
          <a:xfrm>
            <a:off x="12435840" y="2299970"/>
            <a:ext cx="6057900" cy="5687060"/>
          </a:xfrm>
          <a:prstGeom prst="rect">
            <a:avLst/>
          </a:prstGeom>
          <a:noFill/>
          <a:ln>
            <a:noFill/>
          </a:ln>
        </p:spPr>
        <p:txBody>
          <a:bodyPr spcFirstLastPara="1" wrap="square" lIns="91425" tIns="45700" rIns="91425" bIns="45700" anchor="ctr" anchorCtr="0">
            <a:noAutofit/>
          </a:bodyPr>
          <a:lstStyle/>
          <a:p>
            <a:pPr marL="0" marR="0" lvl="0" indent="0" algn="ctr" rtl="0">
              <a:lnSpc>
                <a:spcPct val="90000"/>
              </a:lnSpc>
              <a:spcBef>
                <a:spcPts val="0"/>
              </a:spcBef>
              <a:spcAft>
                <a:spcPts val="0"/>
              </a:spcAft>
              <a:buNone/>
            </a:pPr>
            <a:r>
              <a:rPr lang="en-GB" sz="5000" b="1" dirty="0">
                <a:solidFill>
                  <a:schemeClr val="tx1"/>
                </a:solidFill>
                <a:latin typeface="Calibri"/>
                <a:ea typeface="Calibri"/>
                <a:cs typeface="Calibri"/>
                <a:sym typeface="Calibri"/>
              </a:rPr>
              <a:t>Lesson </a:t>
            </a:r>
            <a:r>
              <a:rPr lang="el-GR" sz="5000" b="1" dirty="0">
                <a:solidFill>
                  <a:schemeClr val="tx1"/>
                </a:solidFill>
                <a:latin typeface="Calibri"/>
                <a:ea typeface="Calibri"/>
                <a:cs typeface="Calibri"/>
                <a:sym typeface="Calibri"/>
              </a:rPr>
              <a:t>2</a:t>
            </a:r>
            <a:r>
              <a:rPr lang="en-GB" sz="5000" b="1" dirty="0">
                <a:solidFill>
                  <a:schemeClr val="tx1"/>
                </a:solidFill>
                <a:latin typeface="Calibri"/>
                <a:ea typeface="Calibri"/>
                <a:cs typeface="Calibri"/>
                <a:sym typeface="Calibri"/>
              </a:rPr>
              <a:t>:</a:t>
            </a:r>
            <a:r>
              <a:rPr lang="en-US" sz="5000" b="1" dirty="0">
                <a:solidFill>
                  <a:schemeClr val="tx1"/>
                </a:solidFill>
                <a:latin typeface="Calibri"/>
                <a:ea typeface="Calibri"/>
                <a:cs typeface="Calibri"/>
                <a:sym typeface="Calibri"/>
              </a:rPr>
              <a:t> </a:t>
            </a:r>
            <a:r>
              <a:rPr lang="en-US" sz="5000" b="1" dirty="0">
                <a:solidFill>
                  <a:schemeClr val="dk1"/>
                </a:solidFill>
                <a:latin typeface="Calibri"/>
                <a:ea typeface="Calibri"/>
                <a:cs typeface="Calibri"/>
                <a:sym typeface="Calibri"/>
              </a:rPr>
              <a:t>Frameworks, Models and International Standards for Sustainability</a:t>
            </a:r>
            <a:endParaRPr lang="en-US" dirty="0"/>
          </a:p>
        </p:txBody>
      </p:sp>
      <p:sp>
        <p:nvSpPr>
          <p:cNvPr id="135" name="Google Shape;135;p7">
            <a:extLst>
              <a:ext uri="{FF2B5EF4-FFF2-40B4-BE49-F238E27FC236}">
                <a16:creationId xmlns:a16="http://schemas.microsoft.com/office/drawing/2014/main" id="{F3139C83-DE57-357A-D8A4-7F021B1A7A67}"/>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24</a:t>
            </a:fld>
            <a:endParaRPr/>
          </a:p>
        </p:txBody>
      </p:sp>
    </p:spTree>
    <p:extLst>
      <p:ext uri="{BB962C8B-B14F-4D97-AF65-F5344CB8AC3E}">
        <p14:creationId xmlns:p14="http://schemas.microsoft.com/office/powerpoint/2010/main" val="36681494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48472F45-25B7-0101-49B5-DDCDCF16D2BC}"/>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7FE89E74-2D7E-0352-C405-33CE40DAF33C}"/>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51664C15-78FE-B40D-8753-9D8EA3FDA148}"/>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25</a:t>
            </a:fld>
            <a:endParaRPr/>
          </a:p>
        </p:txBody>
      </p:sp>
      <p:sp>
        <p:nvSpPr>
          <p:cNvPr id="2" name="Google Shape;154;g34519fc2d75_0_8">
            <a:extLst>
              <a:ext uri="{FF2B5EF4-FFF2-40B4-BE49-F238E27FC236}">
                <a16:creationId xmlns:a16="http://schemas.microsoft.com/office/drawing/2014/main" id="{B2473D67-2E23-E6A6-5DEB-2C1F7E78CEAB}"/>
              </a:ext>
            </a:extLst>
          </p:cNvPr>
          <p:cNvSpPr txBox="1"/>
          <p:nvPr/>
        </p:nvSpPr>
        <p:spPr>
          <a:xfrm>
            <a:off x="1336525" y="2678131"/>
            <a:ext cx="15163800" cy="6016991"/>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Commitments by governments &amp; international bodies guiding global sustainability actions</a:t>
            </a: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Usually </a:t>
            </a:r>
            <a:r>
              <a:rPr lang="en-US" sz="3000" b="1" i="1" dirty="0">
                <a:solidFill>
                  <a:schemeClr val="dk1"/>
                </a:solidFill>
                <a:latin typeface="Calibri"/>
                <a:ea typeface="Calibri"/>
                <a:cs typeface="Calibri"/>
                <a:sym typeface="Calibri"/>
              </a:rPr>
              <a:t>broad, strategic frameworks</a:t>
            </a:r>
            <a:r>
              <a:rPr lang="en-US" sz="3000" dirty="0">
                <a:solidFill>
                  <a:schemeClr val="dk1"/>
                </a:solidFill>
                <a:latin typeface="Calibri"/>
                <a:ea typeface="Calibri"/>
                <a:cs typeface="Calibri"/>
                <a:sym typeface="Calibri"/>
              </a:rPr>
              <a:t> rather than binding laws</a:t>
            </a: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Influence creation of norms &amp; agreements</a:t>
            </a: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Examples: emissions reduction, sustainable development goal</a:t>
            </a:r>
          </a:p>
        </p:txBody>
      </p:sp>
      <p:sp>
        <p:nvSpPr>
          <p:cNvPr id="3" name="Google Shape;155;g34519fc2d75_0_8">
            <a:extLst>
              <a:ext uri="{FF2B5EF4-FFF2-40B4-BE49-F238E27FC236}">
                <a16:creationId xmlns:a16="http://schemas.microsoft.com/office/drawing/2014/main" id="{B0B2C048-5572-E421-9B7E-6F72635086A2}"/>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 What Are Global Policies?</a:t>
            </a:r>
            <a:endParaRPr lang="en-US" sz="5000" i="1" dirty="0">
              <a:solidFill>
                <a:schemeClr val="tx1"/>
              </a:solidFill>
              <a:latin typeface="Calibri"/>
              <a:ea typeface="Calibri"/>
              <a:cs typeface="Calibri"/>
              <a:sym typeface="Calibri"/>
            </a:endParaRPr>
          </a:p>
        </p:txBody>
      </p:sp>
      <p:sp>
        <p:nvSpPr>
          <p:cNvPr id="4" name="Google Shape;153;g34519fc2d75_0_8">
            <a:extLst>
              <a:ext uri="{FF2B5EF4-FFF2-40B4-BE49-F238E27FC236}">
                <a16:creationId xmlns:a16="http://schemas.microsoft.com/office/drawing/2014/main" id="{D79F1D12-313F-3EAC-B536-E0CFA5BA86D3}"/>
              </a:ext>
            </a:extLst>
          </p:cNvPr>
          <p:cNvSpPr/>
          <p:nvPr/>
        </p:nvSpPr>
        <p:spPr>
          <a:xfrm rot="10800000">
            <a:off x="1368927" y="-25885"/>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7252722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3540432C-01A0-6AB6-8086-44936685FD97}"/>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AB1ECB57-9CD9-412C-439B-BB1D360E740E}"/>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D48F1829-A70C-28B9-EF01-E1FAC24758DC}"/>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26</a:t>
            </a:fld>
            <a:endParaRPr/>
          </a:p>
        </p:txBody>
      </p:sp>
      <p:sp>
        <p:nvSpPr>
          <p:cNvPr id="2" name="Google Shape;154;g34519fc2d75_0_8">
            <a:extLst>
              <a:ext uri="{FF2B5EF4-FFF2-40B4-BE49-F238E27FC236}">
                <a16:creationId xmlns:a16="http://schemas.microsoft.com/office/drawing/2014/main" id="{318FCEDB-25C5-B79C-C5E0-59BB5846A1E7}"/>
              </a:ext>
            </a:extLst>
          </p:cNvPr>
          <p:cNvSpPr txBox="1"/>
          <p:nvPr/>
        </p:nvSpPr>
        <p:spPr>
          <a:xfrm>
            <a:off x="1368927" y="2708445"/>
            <a:ext cx="15163800" cy="6863377"/>
          </a:xfrm>
          <a:prstGeom prst="rect">
            <a:avLst/>
          </a:prstGeom>
          <a:noFill/>
          <a:ln>
            <a:noFill/>
          </a:ln>
        </p:spPr>
        <p:txBody>
          <a:bodyPr spcFirstLastPara="1" wrap="square" lIns="91425" tIns="45700" rIns="91425" bIns="45700" anchor="t" anchorCtr="0">
            <a:spAutoFit/>
          </a:bodyPr>
          <a:lstStyle/>
          <a:p>
            <a:pPr marL="622300" lvl="0" indent="-558800" algn="just">
              <a:lnSpc>
                <a:spcPct val="150000"/>
              </a:lnSpc>
              <a:spcBef>
                <a:spcPts val="1200"/>
              </a:spcBef>
              <a:buClr>
                <a:srgbClr val="04A6C2"/>
              </a:buClr>
              <a:buSzPts val="2500"/>
              <a:buFont typeface="Noto Sans Symbols"/>
              <a:buChar char="⮚"/>
            </a:pPr>
            <a:r>
              <a:rPr lang="en-US" sz="3000" dirty="0">
                <a:solidFill>
                  <a:schemeClr val="dk1"/>
                </a:solidFill>
                <a:latin typeface="Calibri"/>
                <a:ea typeface="Calibri"/>
                <a:cs typeface="Calibri"/>
                <a:sym typeface="Calibri"/>
              </a:rPr>
              <a:t>Global pact to </a:t>
            </a:r>
            <a:r>
              <a:rPr lang="en-US" sz="3000" b="1" i="1" dirty="0">
                <a:solidFill>
                  <a:schemeClr val="dk1"/>
                </a:solidFill>
                <a:latin typeface="Calibri"/>
                <a:ea typeface="Calibri"/>
                <a:cs typeface="Calibri"/>
                <a:sym typeface="Calibri"/>
              </a:rPr>
              <a:t>limit global warming</a:t>
            </a:r>
            <a:r>
              <a:rPr lang="en-US" sz="3000" dirty="0">
                <a:solidFill>
                  <a:schemeClr val="dk1"/>
                </a:solidFill>
                <a:latin typeface="Calibri"/>
                <a:ea typeface="Calibri"/>
                <a:cs typeface="Calibri"/>
                <a:sym typeface="Calibri"/>
              </a:rPr>
              <a:t> to 1.5°C</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Reduce greenhouse gas emissions</a:t>
            </a: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i="1" dirty="0">
                <a:solidFill>
                  <a:schemeClr val="dk1"/>
                </a:solidFill>
                <a:latin typeface="Calibri"/>
                <a:ea typeface="Calibri"/>
                <a:cs typeface="Calibri"/>
                <a:sym typeface="Calibri"/>
              </a:rPr>
              <a:t>Performing arts application:</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 Adopting measures to decrease carbon footprint </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 improving waste management</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 reducing mobility impacts</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 incorporating recyclable materials</a:t>
            </a:r>
          </a:p>
        </p:txBody>
      </p:sp>
      <p:sp>
        <p:nvSpPr>
          <p:cNvPr id="3" name="Google Shape;155;g34519fc2d75_0_8">
            <a:extLst>
              <a:ext uri="{FF2B5EF4-FFF2-40B4-BE49-F238E27FC236}">
                <a16:creationId xmlns:a16="http://schemas.microsoft.com/office/drawing/2014/main" id="{CD15BD4B-AC59-DFDE-6138-66AD4A3877B5}"/>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  Paris Agreement (2015)</a:t>
            </a:r>
            <a:endParaRPr lang="en-US" sz="5000" i="1" dirty="0">
              <a:solidFill>
                <a:srgbClr val="FF0000"/>
              </a:solidFill>
              <a:latin typeface="Calibri"/>
              <a:ea typeface="Calibri"/>
              <a:cs typeface="Calibri"/>
              <a:sym typeface="Calibri"/>
            </a:endParaRPr>
          </a:p>
        </p:txBody>
      </p:sp>
      <p:sp>
        <p:nvSpPr>
          <p:cNvPr id="4" name="Google Shape;153;g34519fc2d75_0_8">
            <a:extLst>
              <a:ext uri="{FF2B5EF4-FFF2-40B4-BE49-F238E27FC236}">
                <a16:creationId xmlns:a16="http://schemas.microsoft.com/office/drawing/2014/main" id="{BF151289-20A1-36A0-5292-4A73E429CBB5}"/>
              </a:ext>
            </a:extLst>
          </p:cNvPr>
          <p:cNvSpPr/>
          <p:nvPr/>
        </p:nvSpPr>
        <p:spPr>
          <a:xfrm rot="10800000">
            <a:off x="1368927" y="-25885"/>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2777742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E5DE3CF2-BDEC-2A0D-F4E5-BCB575FDF2DB}"/>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E8A532DA-894F-9190-BB45-4369FDF25C2C}"/>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DC099037-1D44-9A0A-B5A4-CFE3D494C96C}"/>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27</a:t>
            </a:fld>
            <a:endParaRPr/>
          </a:p>
        </p:txBody>
      </p:sp>
      <p:sp>
        <p:nvSpPr>
          <p:cNvPr id="2" name="Google Shape;154;g34519fc2d75_0_8">
            <a:extLst>
              <a:ext uri="{FF2B5EF4-FFF2-40B4-BE49-F238E27FC236}">
                <a16:creationId xmlns:a16="http://schemas.microsoft.com/office/drawing/2014/main" id="{510C7B22-60F5-AABE-F1D0-D9F1BEB7D92D}"/>
              </a:ext>
            </a:extLst>
          </p:cNvPr>
          <p:cNvSpPr txBox="1"/>
          <p:nvPr/>
        </p:nvSpPr>
        <p:spPr>
          <a:xfrm>
            <a:off x="1336525" y="2678131"/>
            <a:ext cx="15163800" cy="5016718"/>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Adopted in 2015 by all 193 UN member countries</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Vision: </a:t>
            </a:r>
            <a:r>
              <a:rPr lang="en-US" sz="3000" dirty="0">
                <a:solidFill>
                  <a:schemeClr val="dk1"/>
                </a:solidFill>
                <a:latin typeface="Calibri"/>
                <a:ea typeface="Calibri"/>
                <a:cs typeface="Calibri"/>
                <a:sym typeface="Calibri"/>
              </a:rPr>
              <a:t>People, planet, prosperity, peace</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17 Sustainable Development Goals &amp; 169 targets (economic, social, environmental) to be achieved by 2030</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Addresses poverty, inequality, climate change, environmental </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degradation, gender </a:t>
            </a:r>
            <a:r>
              <a:rPr lang="en-US" sz="3000" dirty="0" err="1">
                <a:solidFill>
                  <a:schemeClr val="dk1"/>
                </a:solidFill>
                <a:latin typeface="Calibri"/>
                <a:ea typeface="Calibri"/>
                <a:cs typeface="Calibri"/>
                <a:sym typeface="Calibri"/>
              </a:rPr>
              <a:t>injusti</a:t>
            </a:r>
            <a:endParaRPr lang="en-US" sz="3000" dirty="0">
              <a:solidFill>
                <a:schemeClr val="dk1"/>
              </a:solidFill>
              <a:latin typeface="Calibri"/>
              <a:ea typeface="Calibri"/>
              <a:cs typeface="Calibri"/>
              <a:sym typeface="Calibri"/>
            </a:endParaRPr>
          </a:p>
        </p:txBody>
      </p:sp>
      <p:sp>
        <p:nvSpPr>
          <p:cNvPr id="3" name="Google Shape;155;g34519fc2d75_0_8">
            <a:extLst>
              <a:ext uri="{FF2B5EF4-FFF2-40B4-BE49-F238E27FC236}">
                <a16:creationId xmlns:a16="http://schemas.microsoft.com/office/drawing/2014/main" id="{23A58E45-09A6-CDCC-CEFB-20BE69DFAC2E}"/>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  Agenda 2030 &amp; the SDGs</a:t>
            </a:r>
            <a:endParaRPr lang="en-US" sz="5000" i="1" dirty="0">
              <a:solidFill>
                <a:srgbClr val="FF0000"/>
              </a:solidFill>
              <a:latin typeface="Calibri"/>
              <a:ea typeface="Calibri"/>
              <a:cs typeface="Calibri"/>
              <a:sym typeface="Calibri"/>
            </a:endParaRPr>
          </a:p>
        </p:txBody>
      </p:sp>
      <p:sp>
        <p:nvSpPr>
          <p:cNvPr id="5" name="Google Shape;143;g34519fc2d75_0_0">
            <a:extLst>
              <a:ext uri="{FF2B5EF4-FFF2-40B4-BE49-F238E27FC236}">
                <a16:creationId xmlns:a16="http://schemas.microsoft.com/office/drawing/2014/main" id="{21CD6428-DC20-890C-8E7A-CB5B4BCD835C}"/>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6" name="Picture 5" descr="Qué es la Agenda 2030 y cómo participa España? | Blog eCityclic">
            <a:extLst>
              <a:ext uri="{FF2B5EF4-FFF2-40B4-BE49-F238E27FC236}">
                <a16:creationId xmlns:a16="http://schemas.microsoft.com/office/drawing/2014/main" id="{ED65EFAC-1F79-8ED2-0C8C-882EC10DFCEE}"/>
              </a:ext>
            </a:extLst>
          </p:cNvPr>
          <p:cNvPicPr>
            <a:picLocks noChangeAspect="1"/>
          </p:cNvPicPr>
          <p:nvPr/>
        </p:nvPicPr>
        <p:blipFill rotWithShape="1">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l="-1295"/>
          <a:stretch/>
        </p:blipFill>
        <p:spPr bwMode="auto">
          <a:xfrm>
            <a:off x="10744408" y="6004560"/>
            <a:ext cx="7432904" cy="3915329"/>
          </a:xfrm>
          <a:prstGeom prst="rect">
            <a:avLst/>
          </a:prstGeom>
          <a:noFill/>
        </p:spPr>
      </p:pic>
    </p:spTree>
    <p:extLst>
      <p:ext uri="{BB962C8B-B14F-4D97-AF65-F5344CB8AC3E}">
        <p14:creationId xmlns:p14="http://schemas.microsoft.com/office/powerpoint/2010/main" val="8809277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B2011F06-51C8-1620-F7B6-69DE2A8B02A8}"/>
            </a:ext>
          </a:extLst>
        </p:cNvPr>
        <p:cNvGrpSpPr/>
        <p:nvPr/>
      </p:nvGrpSpPr>
      <p:grpSpPr>
        <a:xfrm>
          <a:off x="0" y="0"/>
          <a:ext cx="0" cy="0"/>
          <a:chOff x="0" y="0"/>
          <a:chExt cx="0" cy="0"/>
        </a:xfrm>
      </p:grpSpPr>
      <p:pic>
        <p:nvPicPr>
          <p:cNvPr id="4" name="Imagen 2" descr="Interfaz de usuario gráfica&#10;&#10;El contenido generado por IA puede ser incorrecto.">
            <a:extLst>
              <a:ext uri="{FF2B5EF4-FFF2-40B4-BE49-F238E27FC236}">
                <a16:creationId xmlns:a16="http://schemas.microsoft.com/office/drawing/2014/main" id="{1C52BCF0-6BC4-B6E5-12C8-7891CEE543D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30640" y="1572064"/>
            <a:ext cx="9342223" cy="4944579"/>
          </a:xfrm>
          <a:prstGeom prst="rect">
            <a:avLst/>
          </a:prstGeom>
        </p:spPr>
      </p:pic>
      <p:sp>
        <p:nvSpPr>
          <p:cNvPr id="142" name="Google Shape;142;g34519fc2d75_0_0">
            <a:extLst>
              <a:ext uri="{FF2B5EF4-FFF2-40B4-BE49-F238E27FC236}">
                <a16:creationId xmlns:a16="http://schemas.microsoft.com/office/drawing/2014/main" id="{F93798F6-E6C5-0F9F-59D6-258E5365EA11}"/>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489FAC51-67C1-053F-409E-D318774DA80A}"/>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28</a:t>
            </a:fld>
            <a:endParaRPr/>
          </a:p>
        </p:txBody>
      </p:sp>
      <p:sp>
        <p:nvSpPr>
          <p:cNvPr id="2" name="Google Shape;154;g34519fc2d75_0_8">
            <a:extLst>
              <a:ext uri="{FF2B5EF4-FFF2-40B4-BE49-F238E27FC236}">
                <a16:creationId xmlns:a16="http://schemas.microsoft.com/office/drawing/2014/main" id="{0C603CC6-33DB-F999-AF44-15A77E249DA8}"/>
              </a:ext>
            </a:extLst>
          </p:cNvPr>
          <p:cNvSpPr txBox="1"/>
          <p:nvPr/>
        </p:nvSpPr>
        <p:spPr>
          <a:xfrm>
            <a:off x="1336525" y="2678131"/>
            <a:ext cx="15163800" cy="6016991"/>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Performing arts role:</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 Raise awareness &amp; educate audiences</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 Promote social &amp; environmental change</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 Examples:</a:t>
            </a:r>
          </a:p>
          <a:p>
            <a:pPr marL="63500" marR="0" lvl="0" algn="just" rtl="0">
              <a:lnSpc>
                <a:spcPct val="150000"/>
              </a:lnSpc>
              <a:spcBef>
                <a:spcPts val="1200"/>
              </a:spcBef>
              <a:spcAft>
                <a:spcPts val="0"/>
              </a:spcAft>
              <a:buClr>
                <a:srgbClr val="04A6C2"/>
              </a:buClr>
              <a:buSzPts val="2500"/>
            </a:pPr>
            <a:r>
              <a:rPr lang="en-US" sz="3000" b="1" dirty="0">
                <a:solidFill>
                  <a:schemeClr val="dk1"/>
                </a:solidFill>
                <a:latin typeface="Calibri"/>
                <a:ea typeface="Calibri"/>
                <a:cs typeface="Calibri"/>
                <a:sym typeface="Calibri"/>
              </a:rPr>
              <a:t>SDG 4 </a:t>
            </a:r>
            <a:r>
              <a:rPr lang="en-US" sz="3000" dirty="0">
                <a:solidFill>
                  <a:schemeClr val="dk1"/>
                </a:solidFill>
                <a:latin typeface="Calibri"/>
                <a:ea typeface="Calibri"/>
                <a:cs typeface="Calibri"/>
                <a:sym typeface="Calibri"/>
              </a:rPr>
              <a:t>– Quality education; </a:t>
            </a:r>
            <a:r>
              <a:rPr lang="en-US" sz="3000" b="1" dirty="0">
                <a:solidFill>
                  <a:schemeClr val="dk1"/>
                </a:solidFill>
                <a:latin typeface="Calibri"/>
                <a:ea typeface="Calibri"/>
                <a:cs typeface="Calibri"/>
                <a:sym typeface="Calibri"/>
              </a:rPr>
              <a:t>SDG 5</a:t>
            </a:r>
            <a:r>
              <a:rPr lang="en-US" sz="3000" dirty="0">
                <a:solidFill>
                  <a:schemeClr val="dk1"/>
                </a:solidFill>
                <a:latin typeface="Calibri"/>
                <a:ea typeface="Calibri"/>
                <a:cs typeface="Calibri"/>
                <a:sym typeface="Calibri"/>
              </a:rPr>
              <a:t> – Gender equality; </a:t>
            </a:r>
            <a:r>
              <a:rPr lang="en-US" sz="3000" b="1" dirty="0">
                <a:solidFill>
                  <a:schemeClr val="dk1"/>
                </a:solidFill>
                <a:latin typeface="Calibri"/>
                <a:ea typeface="Calibri"/>
                <a:cs typeface="Calibri"/>
                <a:sym typeface="Calibri"/>
              </a:rPr>
              <a:t>SDG 7 </a:t>
            </a:r>
            <a:r>
              <a:rPr lang="en-US" sz="3000" dirty="0">
                <a:solidFill>
                  <a:schemeClr val="dk1"/>
                </a:solidFill>
                <a:latin typeface="Calibri"/>
                <a:ea typeface="Calibri"/>
                <a:cs typeface="Calibri"/>
                <a:sym typeface="Calibri"/>
              </a:rPr>
              <a:t>– Clean energy; </a:t>
            </a:r>
          </a:p>
          <a:p>
            <a:pPr marL="63500" marR="0" lvl="0" algn="just" rtl="0">
              <a:lnSpc>
                <a:spcPct val="150000"/>
              </a:lnSpc>
              <a:spcBef>
                <a:spcPts val="1200"/>
              </a:spcBef>
              <a:spcAft>
                <a:spcPts val="0"/>
              </a:spcAft>
              <a:buClr>
                <a:srgbClr val="04A6C2"/>
              </a:buClr>
              <a:buSzPts val="2500"/>
            </a:pPr>
            <a:r>
              <a:rPr lang="en-US" sz="3000" b="1" dirty="0">
                <a:solidFill>
                  <a:schemeClr val="dk1"/>
                </a:solidFill>
                <a:latin typeface="Calibri"/>
                <a:ea typeface="Calibri"/>
                <a:cs typeface="Calibri"/>
                <a:sym typeface="Calibri"/>
              </a:rPr>
              <a:t>SDG 10 </a:t>
            </a:r>
            <a:r>
              <a:rPr lang="en-US" sz="3000" dirty="0">
                <a:solidFill>
                  <a:schemeClr val="dk1"/>
                </a:solidFill>
                <a:latin typeface="Calibri"/>
                <a:ea typeface="Calibri"/>
                <a:cs typeface="Calibri"/>
                <a:sym typeface="Calibri"/>
              </a:rPr>
              <a:t>– Reduced inequalities; </a:t>
            </a:r>
            <a:r>
              <a:rPr lang="en-US" sz="3000" b="1" dirty="0">
                <a:solidFill>
                  <a:schemeClr val="dk1"/>
                </a:solidFill>
                <a:latin typeface="Calibri"/>
                <a:ea typeface="Calibri"/>
                <a:cs typeface="Calibri"/>
                <a:sym typeface="Calibri"/>
              </a:rPr>
              <a:t>SDG 12 </a:t>
            </a:r>
            <a:r>
              <a:rPr lang="en-US" sz="3000" dirty="0">
                <a:solidFill>
                  <a:schemeClr val="dk1"/>
                </a:solidFill>
                <a:latin typeface="Calibri"/>
                <a:ea typeface="Calibri"/>
                <a:cs typeface="Calibri"/>
                <a:sym typeface="Calibri"/>
              </a:rPr>
              <a:t>– Responsible consumption &amp; production</a:t>
            </a:r>
          </a:p>
          <a:p>
            <a:pPr marL="63500" marR="0" lvl="0" algn="just" rtl="0">
              <a:lnSpc>
                <a:spcPct val="150000"/>
              </a:lnSpc>
              <a:spcBef>
                <a:spcPts val="1200"/>
              </a:spcBef>
              <a:spcAft>
                <a:spcPts val="0"/>
              </a:spcAft>
              <a:buClr>
                <a:srgbClr val="04A6C2"/>
              </a:buClr>
              <a:buSzPts val="2500"/>
            </a:pPr>
            <a:r>
              <a:rPr lang="en-US" sz="3000" b="1" dirty="0">
                <a:solidFill>
                  <a:schemeClr val="dk1"/>
                </a:solidFill>
                <a:latin typeface="Calibri"/>
                <a:ea typeface="Calibri"/>
                <a:cs typeface="Calibri"/>
                <a:sym typeface="Calibri"/>
              </a:rPr>
              <a:t>SDG 13 </a:t>
            </a:r>
            <a:r>
              <a:rPr lang="en-US" sz="3000" dirty="0">
                <a:solidFill>
                  <a:schemeClr val="dk1"/>
                </a:solidFill>
                <a:latin typeface="Calibri"/>
                <a:ea typeface="Calibri"/>
                <a:cs typeface="Calibri"/>
                <a:sym typeface="Calibri"/>
              </a:rPr>
              <a:t>– Climate action</a:t>
            </a:r>
          </a:p>
        </p:txBody>
      </p:sp>
      <p:sp>
        <p:nvSpPr>
          <p:cNvPr id="3" name="Google Shape;155;g34519fc2d75_0_8">
            <a:extLst>
              <a:ext uri="{FF2B5EF4-FFF2-40B4-BE49-F238E27FC236}">
                <a16:creationId xmlns:a16="http://schemas.microsoft.com/office/drawing/2014/main" id="{A3E2FA6D-D0D8-7CD0-4D98-8361B2957446}"/>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  Agenda 2030 &amp; the SDGs</a:t>
            </a:r>
            <a:endParaRPr lang="en-US" sz="5000" i="1" dirty="0">
              <a:solidFill>
                <a:srgbClr val="FF0000"/>
              </a:solidFill>
              <a:latin typeface="Calibri"/>
              <a:ea typeface="Calibri"/>
              <a:cs typeface="Calibri"/>
              <a:sym typeface="Calibri"/>
            </a:endParaRPr>
          </a:p>
        </p:txBody>
      </p:sp>
      <p:sp>
        <p:nvSpPr>
          <p:cNvPr id="5" name="Google Shape;143;g34519fc2d75_0_0">
            <a:extLst>
              <a:ext uri="{FF2B5EF4-FFF2-40B4-BE49-F238E27FC236}">
                <a16:creationId xmlns:a16="http://schemas.microsoft.com/office/drawing/2014/main" id="{A255DECF-575A-4D1F-4E80-2E784CD239BF}"/>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53376820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092EC24B-183F-D791-E305-1D8B288515E7}"/>
            </a:ext>
          </a:extLst>
        </p:cNvPr>
        <p:cNvGrpSpPr/>
        <p:nvPr/>
      </p:nvGrpSpPr>
      <p:grpSpPr>
        <a:xfrm>
          <a:off x="0" y="0"/>
          <a:ext cx="0" cy="0"/>
          <a:chOff x="0" y="0"/>
          <a:chExt cx="0" cy="0"/>
        </a:xfrm>
      </p:grpSpPr>
      <p:pic>
        <p:nvPicPr>
          <p:cNvPr id="4" name="Imagen 4" descr="Diagrama&#10;&#10;El contenido generado por IA puede ser incorrecto.">
            <a:extLst>
              <a:ext uri="{FF2B5EF4-FFF2-40B4-BE49-F238E27FC236}">
                <a16:creationId xmlns:a16="http://schemas.microsoft.com/office/drawing/2014/main" id="{2759F4C6-15EA-93EF-B077-D4DB2D234AE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917680" y="4439789"/>
            <a:ext cx="6024395" cy="5044472"/>
          </a:xfrm>
          <a:prstGeom prst="rect">
            <a:avLst/>
          </a:prstGeom>
        </p:spPr>
      </p:pic>
      <p:sp>
        <p:nvSpPr>
          <p:cNvPr id="142" name="Google Shape;142;g34519fc2d75_0_0">
            <a:extLst>
              <a:ext uri="{FF2B5EF4-FFF2-40B4-BE49-F238E27FC236}">
                <a16:creationId xmlns:a16="http://schemas.microsoft.com/office/drawing/2014/main" id="{EF8D2886-24C9-6FCE-6C63-2C04E4CE9A0B}"/>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BFD80D8E-31AC-D0E8-0D55-44FF79E5A47D}"/>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29</a:t>
            </a:fld>
            <a:endParaRPr/>
          </a:p>
        </p:txBody>
      </p:sp>
      <p:sp>
        <p:nvSpPr>
          <p:cNvPr id="2" name="Google Shape;154;g34519fc2d75_0_8">
            <a:extLst>
              <a:ext uri="{FF2B5EF4-FFF2-40B4-BE49-F238E27FC236}">
                <a16:creationId xmlns:a16="http://schemas.microsoft.com/office/drawing/2014/main" id="{205DC147-7ECF-1256-E577-5D81EF5F7C34}"/>
              </a:ext>
            </a:extLst>
          </p:cNvPr>
          <p:cNvSpPr txBox="1"/>
          <p:nvPr/>
        </p:nvSpPr>
        <p:spPr>
          <a:xfrm>
            <a:off x="1336525" y="2678131"/>
            <a:ext cx="15163800" cy="6863377"/>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EU’s roadmap for climate neutrality by 2050</a:t>
            </a: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Policies &amp; measures to make Europe first carbon-neutral continent</a:t>
            </a: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Includes energy, transport, agriculture &amp; industry reforms</a:t>
            </a: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Cultural sector implication: </a:t>
            </a:r>
            <a:r>
              <a:rPr lang="en-US" sz="3000" dirty="0">
                <a:solidFill>
                  <a:schemeClr val="dk1"/>
                </a:solidFill>
                <a:latin typeface="Calibri"/>
                <a:ea typeface="Calibri"/>
                <a:cs typeface="Calibri"/>
                <a:sym typeface="Calibri"/>
              </a:rPr>
              <a:t>Encourage green production </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methods &amp; lower environmental impact of event</a:t>
            </a:r>
          </a:p>
        </p:txBody>
      </p:sp>
      <p:sp>
        <p:nvSpPr>
          <p:cNvPr id="3" name="Google Shape;155;g34519fc2d75_0_8">
            <a:extLst>
              <a:ext uri="{FF2B5EF4-FFF2-40B4-BE49-F238E27FC236}">
                <a16:creationId xmlns:a16="http://schemas.microsoft.com/office/drawing/2014/main" id="{966E9BF9-7849-5986-3ACB-123F4788E0F5}"/>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European Green Deal</a:t>
            </a:r>
            <a:endParaRPr lang="en-US" sz="5000" i="1" dirty="0">
              <a:solidFill>
                <a:srgbClr val="FF0000"/>
              </a:solidFill>
              <a:latin typeface="Calibri"/>
              <a:ea typeface="Calibri"/>
              <a:cs typeface="Calibri"/>
              <a:sym typeface="Calibri"/>
            </a:endParaRPr>
          </a:p>
        </p:txBody>
      </p:sp>
      <p:sp>
        <p:nvSpPr>
          <p:cNvPr id="5" name="Google Shape;143;g34519fc2d75_0_0">
            <a:extLst>
              <a:ext uri="{FF2B5EF4-FFF2-40B4-BE49-F238E27FC236}">
                <a16:creationId xmlns:a16="http://schemas.microsoft.com/office/drawing/2014/main" id="{6448CEBE-A27C-2BA6-4908-7DB52B503852}"/>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0640201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g34519fc2d75_0_0"/>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 name="Google Shape;143;g34519fc2d75_0_0"/>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4" name="Google Shape;144;g34519fc2d75_0_0"/>
          <p:cNvSpPr txBox="1"/>
          <p:nvPr/>
        </p:nvSpPr>
        <p:spPr>
          <a:xfrm>
            <a:off x="4328050" y="1121700"/>
            <a:ext cx="10164000" cy="861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rgbClr val="000000"/>
              </a:buClr>
              <a:buFont typeface="Arial"/>
              <a:buNone/>
            </a:pPr>
            <a:r>
              <a:rPr lang="en-GB" sz="5000" b="1" dirty="0">
                <a:solidFill>
                  <a:schemeClr val="dk1"/>
                </a:solidFill>
                <a:latin typeface="Calibri"/>
                <a:ea typeface="Calibri"/>
                <a:cs typeface="Calibri"/>
                <a:sym typeface="Calibri"/>
              </a:rPr>
              <a:t>Fundamentals of Sustainability</a:t>
            </a:r>
            <a:endParaRPr sz="5000" dirty="0">
              <a:solidFill>
                <a:schemeClr val="dk1"/>
              </a:solidFill>
              <a:latin typeface="Calibri"/>
              <a:ea typeface="Calibri"/>
              <a:cs typeface="Calibri"/>
              <a:sym typeface="Calibri"/>
            </a:endParaRPr>
          </a:p>
        </p:txBody>
      </p:sp>
      <p:sp>
        <p:nvSpPr>
          <p:cNvPr id="145" name="Google Shape;145;g34519fc2d75_0_0"/>
          <p:cNvSpPr txBox="1"/>
          <p:nvPr/>
        </p:nvSpPr>
        <p:spPr>
          <a:xfrm>
            <a:off x="1176775" y="2355200"/>
            <a:ext cx="16306800" cy="6940321"/>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1200"/>
              </a:spcBef>
              <a:spcAft>
                <a:spcPts val="0"/>
              </a:spcAft>
              <a:buNone/>
            </a:pPr>
            <a:endParaRPr sz="3000" b="1"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3000" b="1" dirty="0">
                <a:solidFill>
                  <a:schemeClr val="dk1"/>
                </a:solidFill>
                <a:latin typeface="Calibri"/>
                <a:ea typeface="Calibri"/>
                <a:cs typeface="Calibri"/>
                <a:sym typeface="Calibri"/>
              </a:rPr>
              <a:t>What is Sustainability?  </a:t>
            </a:r>
            <a:r>
              <a:rPr lang="en-GB" sz="3000" dirty="0">
                <a:solidFill>
                  <a:schemeClr val="dk1"/>
                </a:solidFill>
                <a:latin typeface="Calibri"/>
                <a:ea typeface="Calibri"/>
                <a:cs typeface="Calibri"/>
                <a:sym typeface="Calibri"/>
              </a:rPr>
              <a:t>– </a:t>
            </a:r>
            <a:r>
              <a:rPr lang="en-US" sz="3000" dirty="0">
                <a:solidFill>
                  <a:schemeClr val="dk1"/>
                </a:solidFill>
                <a:latin typeface="Calibri"/>
                <a:ea typeface="Calibri"/>
                <a:cs typeface="Calibri"/>
                <a:sym typeface="Calibri"/>
              </a:rPr>
              <a:t>Sustainability is defined as the ability to preserve natural resources and maintain an appropriate balance between human needs and environmental protection.</a:t>
            </a:r>
          </a:p>
          <a:p>
            <a:pPr marL="63500" marR="0" lvl="0" algn="just" rtl="0">
              <a:lnSpc>
                <a:spcPct val="150000"/>
              </a:lnSpc>
              <a:spcBef>
                <a:spcPts val="1200"/>
              </a:spcBef>
              <a:spcAft>
                <a:spcPts val="0"/>
              </a:spcAft>
              <a:buClr>
                <a:srgbClr val="04A6C2"/>
              </a:buClr>
              <a:buSzPts val="2500"/>
            </a:pPr>
            <a:endParaRPr lang="en-US"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When did the concept of sustainability emerge?</a:t>
            </a:r>
            <a:r>
              <a:rPr lang="en-GB" sz="3000" b="1" dirty="0">
                <a:solidFill>
                  <a:schemeClr val="dk1"/>
                </a:solidFill>
                <a:latin typeface="Calibri"/>
                <a:ea typeface="Calibri"/>
                <a:cs typeface="Calibri"/>
                <a:sym typeface="Calibri"/>
              </a:rPr>
              <a:t> </a:t>
            </a:r>
            <a:r>
              <a:rPr lang="en-GB" sz="3000" dirty="0">
                <a:solidFill>
                  <a:schemeClr val="dk1"/>
                </a:solidFill>
                <a:latin typeface="Calibri"/>
                <a:ea typeface="Calibri"/>
                <a:cs typeface="Calibri"/>
                <a:sym typeface="Calibri"/>
              </a:rPr>
              <a:t>– </a:t>
            </a:r>
            <a:r>
              <a:rPr lang="en-US" sz="3000" dirty="0">
                <a:solidFill>
                  <a:schemeClr val="dk1"/>
                </a:solidFill>
                <a:latin typeface="Calibri"/>
                <a:ea typeface="Calibri"/>
                <a:cs typeface="Calibri"/>
                <a:sym typeface="Calibri"/>
              </a:rPr>
              <a:t>The concept of sustainability was consolidated in 1987 with the publication of the Brundtland Report, officially titled Our Common Future, produced by the World Commission on Environment and Development. This influential document introduced the notion of </a:t>
            </a:r>
            <a:r>
              <a:rPr lang="en-US" sz="3000" b="1" dirty="0">
                <a:solidFill>
                  <a:schemeClr val="dk1"/>
                </a:solidFill>
                <a:latin typeface="Calibri"/>
                <a:ea typeface="Calibri"/>
                <a:cs typeface="Calibri"/>
                <a:sym typeface="Calibri"/>
              </a:rPr>
              <a:t>sustainable development</a:t>
            </a:r>
            <a:r>
              <a:rPr lang="en-US" sz="3000" dirty="0">
                <a:solidFill>
                  <a:schemeClr val="dk1"/>
                </a:solidFill>
                <a:latin typeface="Calibri"/>
                <a:ea typeface="Calibri"/>
                <a:cs typeface="Calibri"/>
                <a:sym typeface="Calibri"/>
              </a:rPr>
              <a:t>, often used </a:t>
            </a:r>
            <a:r>
              <a:rPr lang="en-US" sz="3000" b="1" dirty="0">
                <a:solidFill>
                  <a:schemeClr val="dk1"/>
                </a:solidFill>
                <a:latin typeface="Calibri"/>
                <a:ea typeface="Calibri"/>
                <a:cs typeface="Calibri"/>
                <a:sym typeface="Calibri"/>
              </a:rPr>
              <a:t>synonymously with sustainability</a:t>
            </a:r>
            <a:r>
              <a:rPr lang="en-US" sz="3000" dirty="0">
                <a:solidFill>
                  <a:schemeClr val="dk1"/>
                </a:solidFill>
                <a:latin typeface="Calibri"/>
                <a:ea typeface="Calibri"/>
                <a:cs typeface="Calibri"/>
                <a:sym typeface="Calibri"/>
              </a:rPr>
              <a:t>, and laid the theoretical foundations for modern environmental and social responsibility.</a:t>
            </a:r>
            <a:endParaRPr sz="3000" dirty="0">
              <a:solidFill>
                <a:schemeClr val="dk1"/>
              </a:solidFill>
              <a:latin typeface="Calibri"/>
              <a:ea typeface="Calibri"/>
              <a:cs typeface="Calibri"/>
              <a:sym typeface="Calibri"/>
            </a:endParaRPr>
          </a:p>
        </p:txBody>
      </p:sp>
      <p:sp>
        <p:nvSpPr>
          <p:cNvPr id="146" name="Google Shape;146;g34519fc2d75_0_0"/>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3</a:t>
            </a:fld>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B0F3797A-EB29-FA66-6B4F-2A4D49B7EC99}"/>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6BFA4F39-47AD-81B5-6A76-51A842ED23FC}"/>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4262CA17-674F-BA93-8437-E33123A5692B}"/>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30</a:t>
            </a:fld>
            <a:endParaRPr/>
          </a:p>
        </p:txBody>
      </p:sp>
      <p:sp>
        <p:nvSpPr>
          <p:cNvPr id="2" name="Google Shape;154;g34519fc2d75_0_8">
            <a:extLst>
              <a:ext uri="{FF2B5EF4-FFF2-40B4-BE49-F238E27FC236}">
                <a16:creationId xmlns:a16="http://schemas.microsoft.com/office/drawing/2014/main" id="{5BCB8030-C5B6-B3A3-0213-AC1BFF62C149}"/>
              </a:ext>
            </a:extLst>
          </p:cNvPr>
          <p:cNvSpPr txBox="1"/>
          <p:nvPr/>
        </p:nvSpPr>
        <p:spPr>
          <a:xfrm>
            <a:off x="1336525" y="2678131"/>
            <a:ext cx="15163800" cy="2631449"/>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Mandatory laws and regulations</a:t>
            </a:r>
            <a:r>
              <a:rPr lang="en-US" sz="3000" dirty="0">
                <a:solidFill>
                  <a:schemeClr val="dk1"/>
                </a:solidFill>
                <a:latin typeface="30"/>
                <a:ea typeface="Calibri"/>
                <a:cs typeface="Calibri"/>
                <a:sym typeface="Calibri"/>
              </a:rPr>
              <a:t> from governments or public institutions (e.g., EU)</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Compliance is a legal obligation</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Some require certification by an accredited body</a:t>
            </a:r>
          </a:p>
        </p:txBody>
      </p:sp>
      <p:sp>
        <p:nvSpPr>
          <p:cNvPr id="3" name="Google Shape;155;g34519fc2d75_0_8">
            <a:extLst>
              <a:ext uri="{FF2B5EF4-FFF2-40B4-BE49-F238E27FC236}">
                <a16:creationId xmlns:a16="http://schemas.microsoft.com/office/drawing/2014/main" id="{84BB5F8B-864D-0A0C-1738-89A3AE89BBD8}"/>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What is Legislation?</a:t>
            </a:r>
          </a:p>
        </p:txBody>
      </p:sp>
      <p:sp>
        <p:nvSpPr>
          <p:cNvPr id="5" name="Google Shape;143;g34519fc2d75_0_0">
            <a:extLst>
              <a:ext uri="{FF2B5EF4-FFF2-40B4-BE49-F238E27FC236}">
                <a16:creationId xmlns:a16="http://schemas.microsoft.com/office/drawing/2014/main" id="{E9A9A0ED-B783-C0C2-22D8-E5610BEAA1C3}"/>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 name="Google Shape;154;g34519fc2d75_0_8">
            <a:extLst>
              <a:ext uri="{FF2B5EF4-FFF2-40B4-BE49-F238E27FC236}">
                <a16:creationId xmlns:a16="http://schemas.microsoft.com/office/drawing/2014/main" id="{D318A354-FB8A-89E1-7411-79B8D71E21FB}"/>
              </a:ext>
            </a:extLst>
          </p:cNvPr>
          <p:cNvSpPr txBox="1"/>
          <p:nvPr/>
        </p:nvSpPr>
        <p:spPr>
          <a:xfrm>
            <a:off x="1326696" y="6665101"/>
            <a:ext cx="15163800" cy="3477835"/>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Rules can directly affect how </a:t>
            </a:r>
            <a:r>
              <a:rPr lang="en-US" sz="3000" dirty="0" err="1">
                <a:solidFill>
                  <a:schemeClr val="dk1"/>
                </a:solidFill>
                <a:latin typeface="30"/>
                <a:ea typeface="Calibri"/>
                <a:cs typeface="Calibri"/>
                <a:sym typeface="Calibri"/>
              </a:rPr>
              <a:t>organisations</a:t>
            </a:r>
            <a:r>
              <a:rPr lang="en-US" sz="3000" dirty="0">
                <a:solidFill>
                  <a:schemeClr val="dk1"/>
                </a:solidFill>
                <a:latin typeface="30"/>
                <a:ea typeface="Calibri"/>
                <a:cs typeface="Calibri"/>
                <a:sym typeface="Calibri"/>
              </a:rPr>
              <a:t> operate</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Not all apply to every cultural </a:t>
            </a:r>
            <a:r>
              <a:rPr lang="en-US" sz="3000" dirty="0" err="1">
                <a:solidFill>
                  <a:schemeClr val="dk1"/>
                </a:solidFill>
                <a:latin typeface="30"/>
                <a:ea typeface="Calibri"/>
                <a:cs typeface="Calibri"/>
                <a:sym typeface="Calibri"/>
              </a:rPr>
              <a:t>organisation</a:t>
            </a:r>
            <a:endParaRPr lang="en-US" sz="3000" dirty="0">
              <a:solidFill>
                <a:schemeClr val="dk1"/>
              </a:solidFill>
              <a:latin typeface="30"/>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Applicability depends on: </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30"/>
                <a:ea typeface="Calibri"/>
                <a:cs typeface="Calibri"/>
                <a:sym typeface="Calibri"/>
              </a:rPr>
              <a:t>		Type of activity;	   Size &amp; funding;	Number of employees;		Other variables</a:t>
            </a:r>
          </a:p>
        </p:txBody>
      </p:sp>
      <p:sp>
        <p:nvSpPr>
          <p:cNvPr id="7" name="Google Shape;155;g34519fc2d75_0_8">
            <a:extLst>
              <a:ext uri="{FF2B5EF4-FFF2-40B4-BE49-F238E27FC236}">
                <a16:creationId xmlns:a16="http://schemas.microsoft.com/office/drawing/2014/main" id="{625C23FA-6F3F-33D0-54AF-625B33A887BE}"/>
              </a:ext>
            </a:extLst>
          </p:cNvPr>
          <p:cNvSpPr txBox="1"/>
          <p:nvPr/>
        </p:nvSpPr>
        <p:spPr>
          <a:xfrm>
            <a:off x="2338621" y="5710777"/>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Why It Matters to the Arts</a:t>
            </a:r>
          </a:p>
        </p:txBody>
      </p:sp>
    </p:spTree>
    <p:extLst>
      <p:ext uri="{BB962C8B-B14F-4D97-AF65-F5344CB8AC3E}">
        <p14:creationId xmlns:p14="http://schemas.microsoft.com/office/powerpoint/2010/main" val="101467377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41FBABF4-360F-2686-DD30-E5CABE1A85DC}"/>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8F5315DB-D2F4-AF67-49B7-BC0FCB404DE6}"/>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D87A849E-9EC8-580A-26B4-2C9AAEBDEEFD}"/>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31</a:t>
            </a:fld>
            <a:endParaRPr/>
          </a:p>
        </p:txBody>
      </p:sp>
      <p:sp>
        <p:nvSpPr>
          <p:cNvPr id="2" name="Google Shape;154;g34519fc2d75_0_8">
            <a:extLst>
              <a:ext uri="{FF2B5EF4-FFF2-40B4-BE49-F238E27FC236}">
                <a16:creationId xmlns:a16="http://schemas.microsoft.com/office/drawing/2014/main" id="{E22FCB62-8788-AA5B-1396-C417C2B33C98}"/>
              </a:ext>
            </a:extLst>
          </p:cNvPr>
          <p:cNvSpPr txBox="1"/>
          <p:nvPr/>
        </p:nvSpPr>
        <p:spPr>
          <a:xfrm>
            <a:off x="1336525" y="2678131"/>
            <a:ext cx="15163800" cy="3323946"/>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New EU directive for detailed ESG disclosures, replacing NFRD</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Main: ESG impacts, risks, opportunities, double materiality, whole value chain</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Impact: Large cultural </a:t>
            </a:r>
            <a:r>
              <a:rPr lang="en-US" sz="3000" dirty="0" err="1">
                <a:solidFill>
                  <a:schemeClr val="dk1"/>
                </a:solidFill>
                <a:latin typeface="30"/>
                <a:ea typeface="Calibri"/>
                <a:cs typeface="Calibri"/>
                <a:sym typeface="Calibri"/>
              </a:rPr>
              <a:t>organisations</a:t>
            </a:r>
            <a:r>
              <a:rPr lang="en-US" sz="3000" dirty="0">
                <a:solidFill>
                  <a:schemeClr val="dk1"/>
                </a:solidFill>
                <a:latin typeface="30"/>
                <a:ea typeface="Calibri"/>
                <a:cs typeface="Calibri"/>
                <a:sym typeface="Calibri"/>
              </a:rPr>
              <a:t> must report environmental &amp; social impacts, improving transparency</a:t>
            </a:r>
          </a:p>
        </p:txBody>
      </p:sp>
      <p:sp>
        <p:nvSpPr>
          <p:cNvPr id="3" name="Google Shape;155;g34519fc2d75_0_8">
            <a:extLst>
              <a:ext uri="{FF2B5EF4-FFF2-40B4-BE49-F238E27FC236}">
                <a16:creationId xmlns:a16="http://schemas.microsoft.com/office/drawing/2014/main" id="{649787ED-DCEA-A5E3-DE30-6F1FFFEE7D06}"/>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Corporate Sustainability Reporting Directive (CSRD)</a:t>
            </a:r>
          </a:p>
        </p:txBody>
      </p:sp>
      <p:sp>
        <p:nvSpPr>
          <p:cNvPr id="5" name="Google Shape;143;g34519fc2d75_0_0">
            <a:extLst>
              <a:ext uri="{FF2B5EF4-FFF2-40B4-BE49-F238E27FC236}">
                <a16:creationId xmlns:a16="http://schemas.microsoft.com/office/drawing/2014/main" id="{F7333BC2-AC9C-0951-15DF-308ACEE8D0C9}"/>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 name="Google Shape;154;g34519fc2d75_0_8">
            <a:extLst>
              <a:ext uri="{FF2B5EF4-FFF2-40B4-BE49-F238E27FC236}">
                <a16:creationId xmlns:a16="http://schemas.microsoft.com/office/drawing/2014/main" id="{BA9041BF-658E-0547-351D-E1A93A25018B}"/>
              </a:ext>
            </a:extLst>
          </p:cNvPr>
          <p:cNvSpPr txBox="1"/>
          <p:nvPr/>
        </p:nvSpPr>
        <p:spPr>
          <a:xfrm>
            <a:off x="1341445" y="7240302"/>
            <a:ext cx="15163800" cy="2631449"/>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Requires large EU companies to report non-financial info</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Covers social, environmental, human rights, anti-corruption</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Impact: Applies to large/publicly funded cultural entities; forms basis for CSRD</a:t>
            </a:r>
          </a:p>
        </p:txBody>
      </p:sp>
      <p:sp>
        <p:nvSpPr>
          <p:cNvPr id="8" name="Google Shape;155;g34519fc2d75_0_8">
            <a:extLst>
              <a:ext uri="{FF2B5EF4-FFF2-40B4-BE49-F238E27FC236}">
                <a16:creationId xmlns:a16="http://schemas.microsoft.com/office/drawing/2014/main" id="{A6D28C83-CCEB-8C88-1147-EFF038F39F2C}"/>
              </a:ext>
            </a:extLst>
          </p:cNvPr>
          <p:cNvSpPr txBox="1"/>
          <p:nvPr/>
        </p:nvSpPr>
        <p:spPr>
          <a:xfrm>
            <a:off x="2353370" y="6330207"/>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Non-Financial Reporting Directive (NFRD)</a:t>
            </a:r>
          </a:p>
        </p:txBody>
      </p:sp>
    </p:spTree>
    <p:extLst>
      <p:ext uri="{BB962C8B-B14F-4D97-AF65-F5344CB8AC3E}">
        <p14:creationId xmlns:p14="http://schemas.microsoft.com/office/powerpoint/2010/main" val="357137492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E91C126B-CD76-28A4-432D-4CD13089FA8A}"/>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F8A29B66-81F0-8E54-EF9F-EC3BFC2D42E7}"/>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448F29B2-8797-30E9-4526-3756BF55EC31}"/>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32</a:t>
            </a:fld>
            <a:endParaRPr/>
          </a:p>
        </p:txBody>
      </p:sp>
      <p:sp>
        <p:nvSpPr>
          <p:cNvPr id="2" name="Google Shape;154;g34519fc2d75_0_8">
            <a:extLst>
              <a:ext uri="{FF2B5EF4-FFF2-40B4-BE49-F238E27FC236}">
                <a16:creationId xmlns:a16="http://schemas.microsoft.com/office/drawing/2014/main" id="{8B1793C8-CB56-4D61-6DD4-C1EDABF4B006}"/>
              </a:ext>
            </a:extLst>
          </p:cNvPr>
          <p:cNvSpPr txBox="1"/>
          <p:nvPr/>
        </p:nvSpPr>
        <p:spPr>
          <a:xfrm>
            <a:off x="1336525" y="2678131"/>
            <a:ext cx="15163800" cy="2631449"/>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Classification of environmentally sustainable economic activities</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Measures proportion of activities aligned with EU environmental objectives</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Impact: Helps cultural </a:t>
            </a:r>
            <a:r>
              <a:rPr lang="en-US" sz="3000" dirty="0" err="1">
                <a:solidFill>
                  <a:schemeClr val="dk1"/>
                </a:solidFill>
                <a:latin typeface="30"/>
                <a:ea typeface="Calibri"/>
                <a:cs typeface="Calibri"/>
                <a:sym typeface="Calibri"/>
              </a:rPr>
              <a:t>organisations</a:t>
            </a:r>
            <a:r>
              <a:rPr lang="en-US" sz="3000" dirty="0">
                <a:solidFill>
                  <a:schemeClr val="dk1"/>
                </a:solidFill>
                <a:latin typeface="30"/>
                <a:ea typeface="Calibri"/>
                <a:cs typeface="Calibri"/>
                <a:sym typeface="Calibri"/>
              </a:rPr>
              <a:t> identify sustainable activities, access green finance</a:t>
            </a:r>
          </a:p>
        </p:txBody>
      </p:sp>
      <p:sp>
        <p:nvSpPr>
          <p:cNvPr id="3" name="Google Shape;155;g34519fc2d75_0_8">
            <a:extLst>
              <a:ext uri="{FF2B5EF4-FFF2-40B4-BE49-F238E27FC236}">
                <a16:creationId xmlns:a16="http://schemas.microsoft.com/office/drawing/2014/main" id="{A160504B-519D-4A2A-8720-A4E102C1CDE1}"/>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EU Taxonomy</a:t>
            </a:r>
          </a:p>
        </p:txBody>
      </p:sp>
      <p:sp>
        <p:nvSpPr>
          <p:cNvPr id="5" name="Google Shape;143;g34519fc2d75_0_0">
            <a:extLst>
              <a:ext uri="{FF2B5EF4-FFF2-40B4-BE49-F238E27FC236}">
                <a16:creationId xmlns:a16="http://schemas.microsoft.com/office/drawing/2014/main" id="{722390D1-0749-5A81-C884-0F741F936E4D}"/>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 name="Google Shape;154;g34519fc2d75_0_8">
            <a:extLst>
              <a:ext uri="{FF2B5EF4-FFF2-40B4-BE49-F238E27FC236}">
                <a16:creationId xmlns:a16="http://schemas.microsoft.com/office/drawing/2014/main" id="{0B2DF299-87CC-F10B-DBD0-0188085B8122}"/>
              </a:ext>
            </a:extLst>
          </p:cNvPr>
          <p:cNvSpPr txBox="1"/>
          <p:nvPr/>
        </p:nvSpPr>
        <p:spPr>
          <a:xfrm>
            <a:off x="1341445" y="7004324"/>
            <a:ext cx="15163800" cy="2631449"/>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Sets minimum energy performance standards; </a:t>
            </a:r>
            <a:r>
              <a:rPr lang="en-US" sz="3000" dirty="0" err="1">
                <a:solidFill>
                  <a:schemeClr val="dk1"/>
                </a:solidFill>
                <a:latin typeface="30"/>
                <a:ea typeface="Calibri"/>
                <a:cs typeface="Calibri"/>
                <a:sym typeface="Calibri"/>
              </a:rPr>
              <a:t>decarbonise</a:t>
            </a:r>
            <a:r>
              <a:rPr lang="en-US" sz="3000" dirty="0">
                <a:solidFill>
                  <a:schemeClr val="dk1"/>
                </a:solidFill>
                <a:latin typeface="30"/>
                <a:ea typeface="Calibri"/>
                <a:cs typeface="Calibri"/>
                <a:sym typeface="Calibri"/>
              </a:rPr>
              <a:t> buildings by 2050</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Targets worst-performing buildings, phases out fossil fuel boilers by 2040</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Impact: Cultural venues may need renovations; funding available but may be challenging</a:t>
            </a:r>
          </a:p>
        </p:txBody>
      </p:sp>
      <p:sp>
        <p:nvSpPr>
          <p:cNvPr id="8" name="Google Shape;155;g34519fc2d75_0_8">
            <a:extLst>
              <a:ext uri="{FF2B5EF4-FFF2-40B4-BE49-F238E27FC236}">
                <a16:creationId xmlns:a16="http://schemas.microsoft.com/office/drawing/2014/main" id="{643DA2A5-9AA4-D5DA-2602-0B863EE8F684}"/>
              </a:ext>
            </a:extLst>
          </p:cNvPr>
          <p:cNvSpPr txBox="1"/>
          <p:nvPr/>
        </p:nvSpPr>
        <p:spPr>
          <a:xfrm>
            <a:off x="2353370" y="5932001"/>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Energy Performance of Buildings Directive (EPBD)</a:t>
            </a:r>
          </a:p>
        </p:txBody>
      </p:sp>
    </p:spTree>
    <p:extLst>
      <p:ext uri="{BB962C8B-B14F-4D97-AF65-F5344CB8AC3E}">
        <p14:creationId xmlns:p14="http://schemas.microsoft.com/office/powerpoint/2010/main" val="124210427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6CE7231D-1765-6CA9-3356-B803D04E29FE}"/>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B7920F50-E494-2A4A-2079-FBF09D4E864A}"/>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ECC3535F-956D-E65D-95F1-3A4DEC296404}"/>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33</a:t>
            </a:fld>
            <a:endParaRPr/>
          </a:p>
        </p:txBody>
      </p:sp>
      <p:sp>
        <p:nvSpPr>
          <p:cNvPr id="2" name="Google Shape;154;g34519fc2d75_0_8">
            <a:extLst>
              <a:ext uri="{FF2B5EF4-FFF2-40B4-BE49-F238E27FC236}">
                <a16:creationId xmlns:a16="http://schemas.microsoft.com/office/drawing/2014/main" id="{56446EDC-0F70-A453-0B48-2593F1FE312E}"/>
              </a:ext>
            </a:extLst>
          </p:cNvPr>
          <p:cNvSpPr txBox="1"/>
          <p:nvPr/>
        </p:nvSpPr>
        <p:spPr>
          <a:xfrm>
            <a:off x="1336525" y="2678131"/>
            <a:ext cx="15163800" cy="2631449"/>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Promotes renewable energy, self-consumption, energy communities</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Allows installation of renewable energy sources (e.g., solar panels)</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Impact: Theatres/venues can self-consume, get subsidies, reduce energy impact</a:t>
            </a:r>
          </a:p>
        </p:txBody>
      </p:sp>
      <p:sp>
        <p:nvSpPr>
          <p:cNvPr id="3" name="Google Shape;155;g34519fc2d75_0_8">
            <a:extLst>
              <a:ext uri="{FF2B5EF4-FFF2-40B4-BE49-F238E27FC236}">
                <a16:creationId xmlns:a16="http://schemas.microsoft.com/office/drawing/2014/main" id="{2A33B25E-108C-157A-B4A5-A8854733C3B1}"/>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s-ES" sz="5000" b="1" dirty="0" err="1">
                <a:solidFill>
                  <a:schemeClr val="tx1"/>
                </a:solidFill>
                <a:latin typeface="Calibri"/>
                <a:ea typeface="Calibri"/>
                <a:cs typeface="Calibri"/>
                <a:sym typeface="Calibri"/>
              </a:rPr>
              <a:t>Renewable</a:t>
            </a:r>
            <a:r>
              <a:rPr lang="es-ES" sz="5000" b="1" dirty="0">
                <a:solidFill>
                  <a:schemeClr val="tx1"/>
                </a:solidFill>
                <a:latin typeface="Calibri"/>
                <a:ea typeface="Calibri"/>
                <a:cs typeface="Calibri"/>
                <a:sym typeface="Calibri"/>
              </a:rPr>
              <a:t> Energy Directive (RED II)</a:t>
            </a:r>
            <a:endParaRPr lang="en-US" sz="5000" b="1" dirty="0">
              <a:solidFill>
                <a:schemeClr val="tx1"/>
              </a:solidFill>
              <a:latin typeface="Calibri"/>
              <a:ea typeface="Calibri"/>
              <a:cs typeface="Calibri"/>
              <a:sym typeface="Calibri"/>
            </a:endParaRPr>
          </a:p>
        </p:txBody>
      </p:sp>
      <p:sp>
        <p:nvSpPr>
          <p:cNvPr id="5" name="Google Shape;143;g34519fc2d75_0_0">
            <a:extLst>
              <a:ext uri="{FF2B5EF4-FFF2-40B4-BE49-F238E27FC236}">
                <a16:creationId xmlns:a16="http://schemas.microsoft.com/office/drawing/2014/main" id="{58AFBFFC-30DC-D171-D7E8-8A021B9C9141}"/>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 name="Google Shape;154;g34519fc2d75_0_8">
            <a:extLst>
              <a:ext uri="{FF2B5EF4-FFF2-40B4-BE49-F238E27FC236}">
                <a16:creationId xmlns:a16="http://schemas.microsoft.com/office/drawing/2014/main" id="{0A3E47C5-E951-794B-A9DF-3597F0682C78}"/>
              </a:ext>
            </a:extLst>
          </p:cNvPr>
          <p:cNvSpPr txBox="1"/>
          <p:nvPr/>
        </p:nvSpPr>
        <p:spPr>
          <a:xfrm>
            <a:off x="1341445" y="7004324"/>
            <a:ext cx="15163800" cy="2631449"/>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Sets binding targets for reducing energy consumption</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Mandatory energy savings, energy audits for large </a:t>
            </a:r>
            <a:r>
              <a:rPr lang="en-US" sz="3000" dirty="0" err="1">
                <a:solidFill>
                  <a:schemeClr val="dk1"/>
                </a:solidFill>
                <a:latin typeface="30"/>
                <a:ea typeface="Calibri"/>
                <a:cs typeface="Calibri"/>
                <a:sym typeface="Calibri"/>
              </a:rPr>
              <a:t>organisations</a:t>
            </a:r>
            <a:endParaRPr lang="en-US" sz="3000" dirty="0">
              <a:solidFill>
                <a:schemeClr val="dk1"/>
              </a:solidFill>
              <a:latin typeface="30"/>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Impact: Cultural venues advised to carry out energy audits depending on national plans</a:t>
            </a:r>
          </a:p>
        </p:txBody>
      </p:sp>
      <p:sp>
        <p:nvSpPr>
          <p:cNvPr id="8" name="Google Shape;155;g34519fc2d75_0_8">
            <a:extLst>
              <a:ext uri="{FF2B5EF4-FFF2-40B4-BE49-F238E27FC236}">
                <a16:creationId xmlns:a16="http://schemas.microsoft.com/office/drawing/2014/main" id="{70BED7E7-5A00-CADA-89EC-0D23875F56D4}"/>
              </a:ext>
            </a:extLst>
          </p:cNvPr>
          <p:cNvSpPr txBox="1"/>
          <p:nvPr/>
        </p:nvSpPr>
        <p:spPr>
          <a:xfrm>
            <a:off x="2353370" y="5932001"/>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 Energy Efficiency Directive (EED)</a:t>
            </a:r>
          </a:p>
        </p:txBody>
      </p:sp>
    </p:spTree>
    <p:extLst>
      <p:ext uri="{BB962C8B-B14F-4D97-AF65-F5344CB8AC3E}">
        <p14:creationId xmlns:p14="http://schemas.microsoft.com/office/powerpoint/2010/main" val="11047787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67713804-7D6A-3BEB-454B-F44D202ABC63}"/>
            </a:ext>
          </a:extLst>
        </p:cNvPr>
        <p:cNvGrpSpPr/>
        <p:nvPr/>
      </p:nvGrpSpPr>
      <p:grpSpPr>
        <a:xfrm>
          <a:off x="0" y="0"/>
          <a:ext cx="0" cy="0"/>
          <a:chOff x="0" y="0"/>
          <a:chExt cx="0" cy="0"/>
        </a:xfrm>
      </p:grpSpPr>
      <p:sp>
        <p:nvSpPr>
          <p:cNvPr id="5" name="Google Shape;143;g34519fc2d75_0_0">
            <a:extLst>
              <a:ext uri="{FF2B5EF4-FFF2-40B4-BE49-F238E27FC236}">
                <a16:creationId xmlns:a16="http://schemas.microsoft.com/office/drawing/2014/main" id="{6FB9C5CB-847F-B0D2-CE6C-26AA6BE45693}"/>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2" name="Google Shape;142;g34519fc2d75_0_0">
            <a:extLst>
              <a:ext uri="{FF2B5EF4-FFF2-40B4-BE49-F238E27FC236}">
                <a16:creationId xmlns:a16="http://schemas.microsoft.com/office/drawing/2014/main" id="{F4E9ED9F-6F1F-48AC-ADBB-DD2E9C3F638A}"/>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3414D497-3AEC-7CD1-C0E2-28905B06186C}"/>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34</a:t>
            </a:fld>
            <a:endParaRPr/>
          </a:p>
        </p:txBody>
      </p:sp>
      <p:sp>
        <p:nvSpPr>
          <p:cNvPr id="2" name="Google Shape;154;g34519fc2d75_0_8">
            <a:extLst>
              <a:ext uri="{FF2B5EF4-FFF2-40B4-BE49-F238E27FC236}">
                <a16:creationId xmlns:a16="http://schemas.microsoft.com/office/drawing/2014/main" id="{CAEA852A-DE1A-15EF-5B7E-E612A5B6FD8D}"/>
              </a:ext>
            </a:extLst>
          </p:cNvPr>
          <p:cNvSpPr txBox="1"/>
          <p:nvPr/>
        </p:nvSpPr>
        <p:spPr>
          <a:xfrm>
            <a:off x="1336525" y="2678131"/>
            <a:ext cx="15163800" cy="2631449"/>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Ensures products are sustainable, durable, circular</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Includes Digital Product Passport</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Impact: Cultural goods (costumes, sets) should meet eco-design criteria</a:t>
            </a:r>
          </a:p>
        </p:txBody>
      </p:sp>
      <p:sp>
        <p:nvSpPr>
          <p:cNvPr id="3" name="Google Shape;155;g34519fc2d75_0_8">
            <a:extLst>
              <a:ext uri="{FF2B5EF4-FFF2-40B4-BE49-F238E27FC236}">
                <a16:creationId xmlns:a16="http://schemas.microsoft.com/office/drawing/2014/main" id="{1C18D83F-FB9B-D3EB-E868-9231BA46ED2A}"/>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err="1">
                <a:solidFill>
                  <a:schemeClr val="tx1"/>
                </a:solidFill>
                <a:latin typeface="Calibri"/>
                <a:ea typeface="Calibri"/>
                <a:cs typeface="Calibri"/>
                <a:sym typeface="Calibri"/>
              </a:rPr>
              <a:t>Ecodesign</a:t>
            </a:r>
            <a:r>
              <a:rPr lang="en-US" sz="5000" b="1" dirty="0">
                <a:solidFill>
                  <a:schemeClr val="tx1"/>
                </a:solidFill>
                <a:latin typeface="Calibri"/>
                <a:ea typeface="Calibri"/>
                <a:cs typeface="Calibri"/>
                <a:sym typeface="Calibri"/>
              </a:rPr>
              <a:t> Regulation for Sustainable Products (ERSP</a:t>
            </a:r>
            <a:r>
              <a:rPr lang="es-ES" sz="5000" b="1" dirty="0">
                <a:solidFill>
                  <a:schemeClr val="tx1"/>
                </a:solidFill>
                <a:latin typeface="Calibri"/>
                <a:ea typeface="Calibri"/>
                <a:cs typeface="Calibri"/>
                <a:sym typeface="Calibri"/>
              </a:rPr>
              <a:t>)</a:t>
            </a:r>
            <a:endParaRPr lang="en-US" sz="5000" b="1" dirty="0">
              <a:solidFill>
                <a:schemeClr val="tx1"/>
              </a:solidFill>
              <a:latin typeface="Calibri"/>
              <a:ea typeface="Calibri"/>
              <a:cs typeface="Calibri"/>
              <a:sym typeface="Calibri"/>
            </a:endParaRPr>
          </a:p>
        </p:txBody>
      </p:sp>
      <p:sp>
        <p:nvSpPr>
          <p:cNvPr id="6" name="Google Shape;154;g34519fc2d75_0_8">
            <a:extLst>
              <a:ext uri="{FF2B5EF4-FFF2-40B4-BE49-F238E27FC236}">
                <a16:creationId xmlns:a16="http://schemas.microsoft.com/office/drawing/2014/main" id="{49693FDD-4F04-A4FA-B8CA-75CA33A72666}"/>
              </a:ext>
            </a:extLst>
          </p:cNvPr>
          <p:cNvSpPr txBox="1"/>
          <p:nvPr/>
        </p:nvSpPr>
        <p:spPr>
          <a:xfrm>
            <a:off x="1341445" y="7004324"/>
            <a:ext cx="15163800" cy="2631449"/>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Sets energy efficiency requirements for lighting products</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Stage/studio lighting often exempt</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Impact: </a:t>
            </a:r>
            <a:r>
              <a:rPr lang="en-US" sz="3000" dirty="0" err="1">
                <a:solidFill>
                  <a:schemeClr val="dk1"/>
                </a:solidFill>
                <a:latin typeface="30"/>
                <a:ea typeface="Calibri"/>
                <a:cs typeface="Calibri"/>
                <a:sym typeface="Calibri"/>
              </a:rPr>
              <a:t>Organisations</a:t>
            </a:r>
            <a:r>
              <a:rPr lang="en-US" sz="3000" dirty="0">
                <a:solidFill>
                  <a:schemeClr val="dk1"/>
                </a:solidFill>
                <a:latin typeface="30"/>
                <a:ea typeface="Calibri"/>
                <a:cs typeface="Calibri"/>
                <a:sym typeface="Calibri"/>
              </a:rPr>
              <a:t> should balance artistic needs with efficiency</a:t>
            </a:r>
          </a:p>
        </p:txBody>
      </p:sp>
      <p:sp>
        <p:nvSpPr>
          <p:cNvPr id="8" name="Google Shape;155;g34519fc2d75_0_8">
            <a:extLst>
              <a:ext uri="{FF2B5EF4-FFF2-40B4-BE49-F238E27FC236}">
                <a16:creationId xmlns:a16="http://schemas.microsoft.com/office/drawing/2014/main" id="{EE512AA9-A1E4-9B82-0322-7569959ED362}"/>
              </a:ext>
            </a:extLst>
          </p:cNvPr>
          <p:cNvSpPr txBox="1"/>
          <p:nvPr/>
        </p:nvSpPr>
        <p:spPr>
          <a:xfrm>
            <a:off x="2353370" y="5932001"/>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 </a:t>
            </a:r>
            <a:r>
              <a:rPr lang="en-US" sz="5000" b="1" dirty="0" err="1">
                <a:solidFill>
                  <a:schemeClr val="tx1"/>
                </a:solidFill>
                <a:latin typeface="Calibri"/>
                <a:ea typeface="Calibri"/>
                <a:cs typeface="Calibri"/>
                <a:sym typeface="Calibri"/>
              </a:rPr>
              <a:t>Ecodesign</a:t>
            </a:r>
            <a:r>
              <a:rPr lang="en-US" sz="5000" b="1" dirty="0">
                <a:solidFill>
                  <a:schemeClr val="tx1"/>
                </a:solidFill>
                <a:latin typeface="Calibri"/>
                <a:ea typeface="Calibri"/>
                <a:cs typeface="Calibri"/>
                <a:sym typeface="Calibri"/>
              </a:rPr>
              <a:t> Regulation for Light Sources</a:t>
            </a:r>
          </a:p>
        </p:txBody>
      </p:sp>
    </p:spTree>
    <p:extLst>
      <p:ext uri="{BB962C8B-B14F-4D97-AF65-F5344CB8AC3E}">
        <p14:creationId xmlns:p14="http://schemas.microsoft.com/office/powerpoint/2010/main" val="129986343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750B2C8B-1A30-CC00-A0C1-94AD847BCAE4}"/>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42074162-2182-D44D-7A1B-EEC9B7764418}"/>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57E9581B-66EF-E670-C378-7FD947520ED6}"/>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35</a:t>
            </a:fld>
            <a:endParaRPr/>
          </a:p>
        </p:txBody>
      </p:sp>
      <p:sp>
        <p:nvSpPr>
          <p:cNvPr id="2" name="Google Shape;154;g34519fc2d75_0_8">
            <a:extLst>
              <a:ext uri="{FF2B5EF4-FFF2-40B4-BE49-F238E27FC236}">
                <a16:creationId xmlns:a16="http://schemas.microsoft.com/office/drawing/2014/main" id="{322571AA-5C06-D8DE-47E4-48FC0BA06C90}"/>
              </a:ext>
            </a:extLst>
          </p:cNvPr>
          <p:cNvSpPr txBox="1"/>
          <p:nvPr/>
        </p:nvSpPr>
        <p:spPr>
          <a:xfrm>
            <a:off x="1336525" y="2678131"/>
            <a:ext cx="15163800" cy="2631449"/>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Sets waste hierarchy: prevention, reuse, recycling, disposal</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Defines responsibilities including extended producer responsibility</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Impact: Encourage reuse, recycling in sets, costumes, production</a:t>
            </a:r>
          </a:p>
        </p:txBody>
      </p:sp>
      <p:sp>
        <p:nvSpPr>
          <p:cNvPr id="3" name="Google Shape;155;g34519fc2d75_0_8">
            <a:extLst>
              <a:ext uri="{FF2B5EF4-FFF2-40B4-BE49-F238E27FC236}">
                <a16:creationId xmlns:a16="http://schemas.microsoft.com/office/drawing/2014/main" id="{10C1F229-C2C7-BA16-89F6-0F8592487D3B}"/>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Waste Framework Directive</a:t>
            </a:r>
          </a:p>
        </p:txBody>
      </p:sp>
      <p:sp>
        <p:nvSpPr>
          <p:cNvPr id="5" name="Google Shape;143;g34519fc2d75_0_0">
            <a:extLst>
              <a:ext uri="{FF2B5EF4-FFF2-40B4-BE49-F238E27FC236}">
                <a16:creationId xmlns:a16="http://schemas.microsoft.com/office/drawing/2014/main" id="{B01F0857-C8A3-CB89-8811-74B27A001E04}"/>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 name="Google Shape;154;g34519fc2d75_0_8">
            <a:extLst>
              <a:ext uri="{FF2B5EF4-FFF2-40B4-BE49-F238E27FC236}">
                <a16:creationId xmlns:a16="http://schemas.microsoft.com/office/drawing/2014/main" id="{20A3A219-2118-80E2-3DD5-C18D7A227EE8}"/>
              </a:ext>
            </a:extLst>
          </p:cNvPr>
          <p:cNvSpPr txBox="1"/>
          <p:nvPr/>
        </p:nvSpPr>
        <p:spPr>
          <a:xfrm>
            <a:off x="1341445" y="7004324"/>
            <a:ext cx="15163800" cy="2631449"/>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Bans or restricts certain single-use plastics</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Requires alternative materials, labelling, waste reduction</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Impact: Events should remove single-use plastics in catering, packaging</a:t>
            </a:r>
          </a:p>
        </p:txBody>
      </p:sp>
      <p:sp>
        <p:nvSpPr>
          <p:cNvPr id="8" name="Google Shape;155;g34519fc2d75_0_8">
            <a:extLst>
              <a:ext uri="{FF2B5EF4-FFF2-40B4-BE49-F238E27FC236}">
                <a16:creationId xmlns:a16="http://schemas.microsoft.com/office/drawing/2014/main" id="{F0CADAE3-6F1F-C3F2-F8EA-1D3361908B8D}"/>
              </a:ext>
            </a:extLst>
          </p:cNvPr>
          <p:cNvSpPr txBox="1"/>
          <p:nvPr/>
        </p:nvSpPr>
        <p:spPr>
          <a:xfrm>
            <a:off x="2353370" y="5932001"/>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 Single-Use Plastics Directive</a:t>
            </a:r>
          </a:p>
        </p:txBody>
      </p:sp>
    </p:spTree>
    <p:extLst>
      <p:ext uri="{BB962C8B-B14F-4D97-AF65-F5344CB8AC3E}">
        <p14:creationId xmlns:p14="http://schemas.microsoft.com/office/powerpoint/2010/main" val="278858020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C826BE16-5F38-A6A5-FDD8-132D71574AD6}"/>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0128A766-B10C-4D24-F812-5381B151DE11}"/>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D1819425-D955-E742-190C-40775EE82FB4}"/>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36</a:t>
            </a:fld>
            <a:endParaRPr/>
          </a:p>
        </p:txBody>
      </p:sp>
      <p:sp>
        <p:nvSpPr>
          <p:cNvPr id="2" name="Google Shape;154;g34519fc2d75_0_8">
            <a:extLst>
              <a:ext uri="{FF2B5EF4-FFF2-40B4-BE49-F238E27FC236}">
                <a16:creationId xmlns:a16="http://schemas.microsoft.com/office/drawing/2014/main" id="{6538EBF8-34F2-4045-8322-439EDCB9293B}"/>
              </a:ext>
            </a:extLst>
          </p:cNvPr>
          <p:cNvSpPr txBox="1"/>
          <p:nvPr/>
        </p:nvSpPr>
        <p:spPr>
          <a:xfrm>
            <a:off x="1336525" y="2678131"/>
            <a:ext cx="15163800" cy="2631449"/>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Covers design, collection, recycling, digital passport for batteries</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Requires info on recycled content, durability, traceability</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Impact: Manage batteries in equipment responsibly</a:t>
            </a:r>
          </a:p>
        </p:txBody>
      </p:sp>
      <p:sp>
        <p:nvSpPr>
          <p:cNvPr id="3" name="Google Shape;155;g34519fc2d75_0_8">
            <a:extLst>
              <a:ext uri="{FF2B5EF4-FFF2-40B4-BE49-F238E27FC236}">
                <a16:creationId xmlns:a16="http://schemas.microsoft.com/office/drawing/2014/main" id="{5F2303E8-83AC-D01D-493C-9A69D44A3C53}"/>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Regulation on Batteries and Waste Batteries</a:t>
            </a:r>
          </a:p>
        </p:txBody>
      </p:sp>
      <p:sp>
        <p:nvSpPr>
          <p:cNvPr id="5" name="Google Shape;143;g34519fc2d75_0_0">
            <a:extLst>
              <a:ext uri="{FF2B5EF4-FFF2-40B4-BE49-F238E27FC236}">
                <a16:creationId xmlns:a16="http://schemas.microsoft.com/office/drawing/2014/main" id="{6BF9B285-7DB6-D92D-55D9-1C817B6865AB}"/>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 name="Google Shape;154;g34519fc2d75_0_8">
            <a:extLst>
              <a:ext uri="{FF2B5EF4-FFF2-40B4-BE49-F238E27FC236}">
                <a16:creationId xmlns:a16="http://schemas.microsoft.com/office/drawing/2014/main" id="{066327BE-6917-F6BA-A9DD-A630951F9212}"/>
              </a:ext>
            </a:extLst>
          </p:cNvPr>
          <p:cNvSpPr txBox="1"/>
          <p:nvPr/>
        </p:nvSpPr>
        <p:spPr>
          <a:xfrm>
            <a:off x="1341445" y="7004324"/>
            <a:ext cx="15163800" cy="2631449"/>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Limits use of hazardous substances in electronic equipment</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Includes lead, mercury, cadmium, etc.</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Impact: Cultural orgs must ensure equipment compliance</a:t>
            </a:r>
          </a:p>
        </p:txBody>
      </p:sp>
      <p:sp>
        <p:nvSpPr>
          <p:cNvPr id="8" name="Google Shape;155;g34519fc2d75_0_8">
            <a:extLst>
              <a:ext uri="{FF2B5EF4-FFF2-40B4-BE49-F238E27FC236}">
                <a16:creationId xmlns:a16="http://schemas.microsoft.com/office/drawing/2014/main" id="{802548F6-A3D7-6E31-E56A-C40A69645C2F}"/>
              </a:ext>
            </a:extLst>
          </p:cNvPr>
          <p:cNvSpPr txBox="1"/>
          <p:nvPr/>
        </p:nvSpPr>
        <p:spPr>
          <a:xfrm>
            <a:off x="2353370" y="5932001"/>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 Restriction of Hazardous Substances (RoHS)</a:t>
            </a:r>
          </a:p>
        </p:txBody>
      </p:sp>
    </p:spTree>
    <p:extLst>
      <p:ext uri="{BB962C8B-B14F-4D97-AF65-F5344CB8AC3E}">
        <p14:creationId xmlns:p14="http://schemas.microsoft.com/office/powerpoint/2010/main" val="126103964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F6BA7695-2ABE-832B-25F7-2FB701DAF3A2}"/>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91CD0D66-8376-3C04-2669-8E089AA881E9}"/>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1DD78691-316F-4900-6F4F-1E3587760ABC}"/>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37</a:t>
            </a:fld>
            <a:endParaRPr/>
          </a:p>
        </p:txBody>
      </p:sp>
      <p:sp>
        <p:nvSpPr>
          <p:cNvPr id="2" name="Google Shape;154;g34519fc2d75_0_8">
            <a:extLst>
              <a:ext uri="{FF2B5EF4-FFF2-40B4-BE49-F238E27FC236}">
                <a16:creationId xmlns:a16="http://schemas.microsoft.com/office/drawing/2014/main" id="{55DB1AA7-8759-B64C-64C6-AEFB5DF5D2CD}"/>
              </a:ext>
            </a:extLst>
          </p:cNvPr>
          <p:cNvSpPr txBox="1"/>
          <p:nvPr/>
        </p:nvSpPr>
        <p:spPr>
          <a:xfrm>
            <a:off x="1336525" y="2678131"/>
            <a:ext cx="15163800" cy="2631449"/>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Regulates road charges for heavy-duty vehicles</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Charges based on CO₂ emissions, pollution</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Impact: Touring companies may face higher costs; cleaner vehicles can reduce fees</a:t>
            </a:r>
          </a:p>
        </p:txBody>
      </p:sp>
      <p:sp>
        <p:nvSpPr>
          <p:cNvPr id="3" name="Google Shape;155;g34519fc2d75_0_8">
            <a:extLst>
              <a:ext uri="{FF2B5EF4-FFF2-40B4-BE49-F238E27FC236}">
                <a16:creationId xmlns:a16="http://schemas.microsoft.com/office/drawing/2014/main" id="{3D92F53C-16B7-CFBE-D298-E39F223A131F}"/>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err="1">
                <a:solidFill>
                  <a:schemeClr val="tx1"/>
                </a:solidFill>
                <a:latin typeface="Calibri"/>
                <a:ea typeface="Calibri"/>
                <a:cs typeface="Calibri"/>
                <a:sym typeface="Calibri"/>
              </a:rPr>
              <a:t>Eurovignette</a:t>
            </a:r>
            <a:r>
              <a:rPr lang="en-US" sz="5000" b="1" dirty="0">
                <a:solidFill>
                  <a:schemeClr val="tx1"/>
                </a:solidFill>
                <a:latin typeface="Calibri"/>
                <a:ea typeface="Calibri"/>
                <a:cs typeface="Calibri"/>
                <a:sym typeface="Calibri"/>
              </a:rPr>
              <a:t> Directive</a:t>
            </a:r>
          </a:p>
        </p:txBody>
      </p:sp>
      <p:sp>
        <p:nvSpPr>
          <p:cNvPr id="5" name="Google Shape;143;g34519fc2d75_0_0">
            <a:extLst>
              <a:ext uri="{FF2B5EF4-FFF2-40B4-BE49-F238E27FC236}">
                <a16:creationId xmlns:a16="http://schemas.microsoft.com/office/drawing/2014/main" id="{D5970042-EEA4-9162-08FC-E2DE3D40609E}"/>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 name="Google Shape;154;g34519fc2d75_0_8">
            <a:extLst>
              <a:ext uri="{FF2B5EF4-FFF2-40B4-BE49-F238E27FC236}">
                <a16:creationId xmlns:a16="http://schemas.microsoft.com/office/drawing/2014/main" id="{7DFB8BF6-3E9C-974B-AA98-0CCD83ACEE49}"/>
              </a:ext>
            </a:extLst>
          </p:cNvPr>
          <p:cNvSpPr txBox="1"/>
          <p:nvPr/>
        </p:nvSpPr>
        <p:spPr>
          <a:xfrm>
            <a:off x="1341445" y="7004324"/>
            <a:ext cx="15163800" cy="2631449"/>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Carbon pricing scheme for buildings &amp; road transport from 2027</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Fuel suppliers buy emission allowances, increasing fossil fuel costs</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Impact: Cultural sector may face higher energy &amp; transport costs</a:t>
            </a:r>
          </a:p>
        </p:txBody>
      </p:sp>
      <p:sp>
        <p:nvSpPr>
          <p:cNvPr id="8" name="Google Shape;155;g34519fc2d75_0_8">
            <a:extLst>
              <a:ext uri="{FF2B5EF4-FFF2-40B4-BE49-F238E27FC236}">
                <a16:creationId xmlns:a16="http://schemas.microsoft.com/office/drawing/2014/main" id="{05A5A34E-15AE-5E00-611D-EFE3FC1C8054}"/>
              </a:ext>
            </a:extLst>
          </p:cNvPr>
          <p:cNvSpPr txBox="1"/>
          <p:nvPr/>
        </p:nvSpPr>
        <p:spPr>
          <a:xfrm>
            <a:off x="2353370" y="5932001"/>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 EU Emissions Trading System 2 (EU ETS 2)</a:t>
            </a:r>
          </a:p>
        </p:txBody>
      </p:sp>
    </p:spTree>
    <p:extLst>
      <p:ext uri="{BB962C8B-B14F-4D97-AF65-F5344CB8AC3E}">
        <p14:creationId xmlns:p14="http://schemas.microsoft.com/office/powerpoint/2010/main" val="77344350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72770921-3ECE-5C2B-2211-66AD7617192F}"/>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7F30975D-D528-39E9-46D8-BD922A59EE6C}"/>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D2868E80-DCC8-86FB-0B29-077E9BF79C3E}"/>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38</a:t>
            </a:fld>
            <a:endParaRPr/>
          </a:p>
        </p:txBody>
      </p:sp>
      <p:sp>
        <p:nvSpPr>
          <p:cNvPr id="2" name="Google Shape;154;g34519fc2d75_0_8">
            <a:extLst>
              <a:ext uri="{FF2B5EF4-FFF2-40B4-BE49-F238E27FC236}">
                <a16:creationId xmlns:a16="http://schemas.microsoft.com/office/drawing/2014/main" id="{8A3DA362-E60B-847B-3939-BC1AEC7394E9}"/>
              </a:ext>
            </a:extLst>
          </p:cNvPr>
          <p:cNvSpPr txBox="1"/>
          <p:nvPr/>
        </p:nvSpPr>
        <p:spPr>
          <a:xfrm>
            <a:off x="1336525" y="2678131"/>
            <a:ext cx="15163800" cy="2631449"/>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Recycling rules may be hard to follow in small nations</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Some theatre materials can’t be recycled locally</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Waste export restrictions limit compliance options</a:t>
            </a:r>
          </a:p>
        </p:txBody>
      </p:sp>
      <p:sp>
        <p:nvSpPr>
          <p:cNvPr id="3" name="Google Shape;155;g34519fc2d75_0_8">
            <a:extLst>
              <a:ext uri="{FF2B5EF4-FFF2-40B4-BE49-F238E27FC236}">
                <a16:creationId xmlns:a16="http://schemas.microsoft.com/office/drawing/2014/main" id="{D0957D0A-6B96-9651-1072-B3CD430898D2}"/>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Special Note: Small Countries</a:t>
            </a:r>
          </a:p>
        </p:txBody>
      </p:sp>
      <p:sp>
        <p:nvSpPr>
          <p:cNvPr id="5" name="Google Shape;143;g34519fc2d75_0_0">
            <a:extLst>
              <a:ext uri="{FF2B5EF4-FFF2-40B4-BE49-F238E27FC236}">
                <a16:creationId xmlns:a16="http://schemas.microsoft.com/office/drawing/2014/main" id="{317FA11A-18BD-7FB8-B861-AD88264060F7}"/>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 name="Google Shape;154;g34519fc2d75_0_8">
            <a:extLst>
              <a:ext uri="{FF2B5EF4-FFF2-40B4-BE49-F238E27FC236}">
                <a16:creationId xmlns:a16="http://schemas.microsoft.com/office/drawing/2014/main" id="{D8696576-5A3C-C2BC-9914-3AD83DE21D5F}"/>
              </a:ext>
            </a:extLst>
          </p:cNvPr>
          <p:cNvSpPr txBox="1"/>
          <p:nvPr/>
        </p:nvSpPr>
        <p:spPr>
          <a:xfrm>
            <a:off x="1341445" y="7004324"/>
            <a:ext cx="15163800" cy="2631449"/>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Carbon pricing scheme for buildings &amp; road transport from 2027</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Fuel suppliers buy emission allowances, increasing fossil fuel costs</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Impact: Cultural sector may face higher energy &amp; transport costs</a:t>
            </a:r>
          </a:p>
        </p:txBody>
      </p:sp>
      <p:sp>
        <p:nvSpPr>
          <p:cNvPr id="8" name="Google Shape;155;g34519fc2d75_0_8">
            <a:extLst>
              <a:ext uri="{FF2B5EF4-FFF2-40B4-BE49-F238E27FC236}">
                <a16:creationId xmlns:a16="http://schemas.microsoft.com/office/drawing/2014/main" id="{DD50D1AC-4B35-32F0-AA51-FEBA13A630FF}"/>
              </a:ext>
            </a:extLst>
          </p:cNvPr>
          <p:cNvSpPr txBox="1"/>
          <p:nvPr/>
        </p:nvSpPr>
        <p:spPr>
          <a:xfrm>
            <a:off x="2353370" y="5932001"/>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 EU Emissions Trading System 2 (EU ETS 2)</a:t>
            </a:r>
          </a:p>
        </p:txBody>
      </p:sp>
    </p:spTree>
    <p:extLst>
      <p:ext uri="{BB962C8B-B14F-4D97-AF65-F5344CB8AC3E}">
        <p14:creationId xmlns:p14="http://schemas.microsoft.com/office/powerpoint/2010/main" val="43953103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A2C37407-38A5-BC7A-4E9E-E1722BA00975}"/>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642C7743-8021-6B8C-BE57-4AA04DB9E3D7}"/>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A8178D39-144F-B3B0-6C8B-521F4B188A7D}"/>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39</a:t>
            </a:fld>
            <a:endParaRPr/>
          </a:p>
        </p:txBody>
      </p:sp>
      <p:sp>
        <p:nvSpPr>
          <p:cNvPr id="2" name="Google Shape;154;g34519fc2d75_0_8">
            <a:extLst>
              <a:ext uri="{FF2B5EF4-FFF2-40B4-BE49-F238E27FC236}">
                <a16:creationId xmlns:a16="http://schemas.microsoft.com/office/drawing/2014/main" id="{80983F82-C170-F86C-D894-A553D4A9FD83}"/>
              </a:ext>
            </a:extLst>
          </p:cNvPr>
          <p:cNvSpPr txBox="1"/>
          <p:nvPr/>
        </p:nvSpPr>
        <p:spPr>
          <a:xfrm>
            <a:off x="1336525" y="2678131"/>
            <a:ext cx="15163800" cy="6863377"/>
          </a:xfrm>
          <a:prstGeom prst="rect">
            <a:avLst/>
          </a:prstGeom>
          <a:noFill/>
          <a:ln>
            <a:noFill/>
          </a:ln>
        </p:spPr>
        <p:txBody>
          <a:bodyPr spcFirstLastPara="1" wrap="square" lIns="91425" tIns="45700" rIns="91425" bIns="45700" anchor="t" anchorCtr="0">
            <a:spAutoFit/>
          </a:bodyPr>
          <a:lstStyle/>
          <a:p>
            <a:pPr marL="63500" marR="0" lvl="0" algn="just" rtl="0">
              <a:lnSpc>
                <a:spcPct val="150000"/>
              </a:lnSpc>
              <a:spcBef>
                <a:spcPts val="1200"/>
              </a:spcBef>
              <a:spcAft>
                <a:spcPts val="0"/>
              </a:spcAft>
              <a:buClr>
                <a:srgbClr val="04A6C2"/>
              </a:buClr>
              <a:buSzPts val="2500"/>
            </a:pPr>
            <a:r>
              <a:rPr lang="en-US" sz="3000" b="1" dirty="0">
                <a:solidFill>
                  <a:schemeClr val="dk1"/>
                </a:solidFill>
                <a:latin typeface="30"/>
                <a:ea typeface="Calibri"/>
                <a:cs typeface="Calibri"/>
                <a:sym typeface="Calibri"/>
              </a:rPr>
              <a:t>Global Reporting Initiative (GRI)</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What is it? </a:t>
            </a:r>
            <a:r>
              <a:rPr lang="en-US" sz="3000" dirty="0">
                <a:solidFill>
                  <a:schemeClr val="dk1"/>
                </a:solidFill>
                <a:latin typeface="30"/>
                <a:ea typeface="Calibri"/>
                <a:cs typeface="Calibri"/>
                <a:sym typeface="Calibri"/>
              </a:rPr>
              <a:t>Framework for transparent sustainability reporting</a:t>
            </a:r>
          </a:p>
          <a:p>
            <a:pPr marL="63500" lvl="0" algn="just">
              <a:lnSpc>
                <a:spcPct val="150000"/>
              </a:lnSpc>
              <a:spcBef>
                <a:spcPts val="1200"/>
              </a:spcBef>
              <a:buClr>
                <a:srgbClr val="04A6C2"/>
              </a:buClr>
              <a:buSzPts val="2500"/>
            </a:pPr>
            <a:r>
              <a:rPr lang="en-US" sz="3000" dirty="0">
                <a:solidFill>
                  <a:schemeClr val="dk1"/>
                </a:solidFill>
                <a:latin typeface="30"/>
                <a:ea typeface="Calibri"/>
                <a:cs typeface="Calibri"/>
                <a:sym typeface="Calibri"/>
              </a:rPr>
              <a:t>	</a:t>
            </a: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Purpose: </a:t>
            </a:r>
            <a:r>
              <a:rPr lang="en-US" sz="3000" dirty="0">
                <a:solidFill>
                  <a:schemeClr val="dk1"/>
                </a:solidFill>
                <a:latin typeface="30"/>
                <a:ea typeface="Calibri"/>
                <a:cs typeface="Calibri"/>
                <a:sym typeface="Calibri"/>
              </a:rPr>
              <a:t>Accountability on economic, environmental &amp; social impacts</a:t>
            </a:r>
          </a:p>
          <a:p>
            <a:pPr marL="63500" lvl="0" algn="just">
              <a:lnSpc>
                <a:spcPct val="150000"/>
              </a:lnSpc>
              <a:spcBef>
                <a:spcPts val="1200"/>
              </a:spcBef>
              <a:buClr>
                <a:srgbClr val="04A6C2"/>
              </a:buClr>
              <a:buSzPts val="2500"/>
            </a:pPr>
            <a:r>
              <a:rPr lang="en-US" sz="3000" dirty="0">
                <a:solidFill>
                  <a:schemeClr val="dk1"/>
                </a:solidFill>
                <a:latin typeface="30"/>
                <a:ea typeface="Calibri"/>
                <a:cs typeface="Calibri"/>
                <a:sym typeface="Calibri"/>
              </a:rPr>
              <a:t>	</a:t>
            </a: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Application: </a:t>
            </a:r>
            <a:r>
              <a:rPr lang="en-US" sz="3000" dirty="0">
                <a:solidFill>
                  <a:schemeClr val="dk1"/>
                </a:solidFill>
                <a:latin typeface="30"/>
                <a:ea typeface="Calibri"/>
                <a:cs typeface="Calibri"/>
                <a:sym typeface="Calibri"/>
              </a:rPr>
              <a:t>Report impacts of festivals, theatres &amp; companies</a:t>
            </a:r>
          </a:p>
          <a:p>
            <a:pPr marL="63500" lvl="0" algn="just">
              <a:lnSpc>
                <a:spcPct val="150000"/>
              </a:lnSpc>
              <a:spcBef>
                <a:spcPts val="1200"/>
              </a:spcBef>
              <a:buClr>
                <a:srgbClr val="04A6C2"/>
              </a:buClr>
              <a:buSzPts val="2500"/>
            </a:pPr>
            <a:r>
              <a:rPr lang="en-US" sz="3000" b="1" dirty="0">
                <a:solidFill>
                  <a:schemeClr val="dk1"/>
                </a:solidFill>
                <a:latin typeface="30"/>
                <a:ea typeface="Calibri"/>
                <a:cs typeface="Calibri"/>
                <a:sym typeface="Calibri"/>
              </a:rPr>
              <a:t>ISO 14001</a:t>
            </a:r>
          </a:p>
          <a:p>
            <a:pPr marL="63500" lvl="0" algn="just">
              <a:lnSpc>
                <a:spcPct val="150000"/>
              </a:lnSpc>
              <a:spcBef>
                <a:spcPts val="1200"/>
              </a:spcBef>
              <a:buClr>
                <a:srgbClr val="04A6C2"/>
              </a:buClr>
              <a:buSzPts val="2500"/>
            </a:pPr>
            <a:r>
              <a:rPr lang="en-US" sz="3000" b="1" dirty="0">
                <a:solidFill>
                  <a:schemeClr val="dk1"/>
                </a:solidFill>
                <a:latin typeface="30"/>
                <a:ea typeface="Calibri"/>
                <a:cs typeface="Calibri"/>
                <a:sym typeface="Calibri"/>
              </a:rPr>
              <a:t>	</a:t>
            </a: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What is it? </a:t>
            </a:r>
            <a:r>
              <a:rPr lang="en-US" sz="3000" dirty="0">
                <a:solidFill>
                  <a:schemeClr val="dk1"/>
                </a:solidFill>
                <a:latin typeface="30"/>
                <a:ea typeface="Calibri"/>
                <a:cs typeface="Calibri"/>
                <a:sym typeface="Calibri"/>
              </a:rPr>
              <a:t>Environmental management system standard</a:t>
            </a:r>
          </a:p>
          <a:p>
            <a:pPr marL="63500" lvl="0" algn="just">
              <a:lnSpc>
                <a:spcPct val="150000"/>
              </a:lnSpc>
              <a:spcBef>
                <a:spcPts val="1200"/>
              </a:spcBef>
              <a:buClr>
                <a:srgbClr val="04A6C2"/>
              </a:buClr>
              <a:buSzPts val="2500"/>
            </a:pPr>
            <a:r>
              <a:rPr lang="en-US" sz="3000" dirty="0">
                <a:solidFill>
                  <a:schemeClr val="dk1"/>
                </a:solidFill>
                <a:latin typeface="30"/>
                <a:ea typeface="Calibri"/>
                <a:cs typeface="Calibri"/>
                <a:sym typeface="Calibri"/>
              </a:rPr>
              <a:t>	</a:t>
            </a: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Purpose: </a:t>
            </a:r>
            <a:r>
              <a:rPr lang="en-US" sz="3000" dirty="0" err="1">
                <a:solidFill>
                  <a:schemeClr val="dk1"/>
                </a:solidFill>
                <a:latin typeface="30"/>
                <a:ea typeface="Calibri"/>
                <a:cs typeface="Calibri"/>
                <a:sym typeface="Calibri"/>
              </a:rPr>
              <a:t>Systematise</a:t>
            </a:r>
            <a:r>
              <a:rPr lang="en-US" sz="3000" dirty="0">
                <a:solidFill>
                  <a:schemeClr val="dk1"/>
                </a:solidFill>
                <a:latin typeface="30"/>
                <a:ea typeface="Calibri"/>
                <a:cs typeface="Calibri"/>
                <a:sym typeface="Calibri"/>
              </a:rPr>
              <a:t> environmental management</a:t>
            </a:r>
          </a:p>
          <a:p>
            <a:pPr marL="63500" lvl="0" algn="just">
              <a:lnSpc>
                <a:spcPct val="150000"/>
              </a:lnSpc>
              <a:spcBef>
                <a:spcPts val="1200"/>
              </a:spcBef>
              <a:buClr>
                <a:srgbClr val="04A6C2"/>
              </a:buClr>
              <a:buSzPts val="2500"/>
            </a:pPr>
            <a:r>
              <a:rPr lang="en-US" sz="3000" b="1" dirty="0">
                <a:solidFill>
                  <a:schemeClr val="dk1"/>
                </a:solidFill>
                <a:latin typeface="30"/>
                <a:ea typeface="Calibri"/>
                <a:cs typeface="Calibri"/>
                <a:sym typeface="Calibri"/>
              </a:rPr>
              <a:t>	</a:t>
            </a: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Application: </a:t>
            </a:r>
            <a:r>
              <a:rPr lang="en-US" sz="3000" dirty="0">
                <a:solidFill>
                  <a:schemeClr val="dk1"/>
                </a:solidFill>
                <a:latin typeface="30"/>
                <a:ea typeface="Calibri"/>
                <a:cs typeface="Calibri"/>
                <a:sym typeface="Calibri"/>
              </a:rPr>
              <a:t>Manage environmental practices in cultural venue</a:t>
            </a:r>
          </a:p>
        </p:txBody>
      </p:sp>
      <p:sp>
        <p:nvSpPr>
          <p:cNvPr id="3" name="Google Shape;155;g34519fc2d75_0_8">
            <a:extLst>
              <a:ext uri="{FF2B5EF4-FFF2-40B4-BE49-F238E27FC236}">
                <a16:creationId xmlns:a16="http://schemas.microsoft.com/office/drawing/2014/main" id="{362FED0D-89B2-7B4D-BD9E-E019D22417ED}"/>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International Standards</a:t>
            </a:r>
          </a:p>
        </p:txBody>
      </p:sp>
      <p:sp>
        <p:nvSpPr>
          <p:cNvPr id="5" name="Google Shape;143;g34519fc2d75_0_0">
            <a:extLst>
              <a:ext uri="{FF2B5EF4-FFF2-40B4-BE49-F238E27FC236}">
                <a16:creationId xmlns:a16="http://schemas.microsoft.com/office/drawing/2014/main" id="{D2264FB5-F786-7919-CBD4-BBF8AF15F180}"/>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1283549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AE9F200A-AD45-F211-7371-5E5BACD65668}"/>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A9AE5CAD-1249-76DD-331F-C07CC38848C5}"/>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 name="Google Shape;143;g34519fc2d75_0_0">
            <a:extLst>
              <a:ext uri="{FF2B5EF4-FFF2-40B4-BE49-F238E27FC236}">
                <a16:creationId xmlns:a16="http://schemas.microsoft.com/office/drawing/2014/main" id="{AD13501F-E497-3865-5345-E8042A3BD906}"/>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4" name="Google Shape;144;g34519fc2d75_0_0">
            <a:extLst>
              <a:ext uri="{FF2B5EF4-FFF2-40B4-BE49-F238E27FC236}">
                <a16:creationId xmlns:a16="http://schemas.microsoft.com/office/drawing/2014/main" id="{D1824592-BC9E-BD9F-D84E-4CCA60995A41}"/>
              </a:ext>
            </a:extLst>
          </p:cNvPr>
          <p:cNvSpPr txBox="1"/>
          <p:nvPr/>
        </p:nvSpPr>
        <p:spPr>
          <a:xfrm>
            <a:off x="4328050" y="1121700"/>
            <a:ext cx="10164000" cy="861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rgbClr val="000000"/>
              </a:buClr>
              <a:buFont typeface="Arial"/>
              <a:buNone/>
            </a:pPr>
            <a:r>
              <a:rPr lang="en-GB" sz="5000" b="1" dirty="0">
                <a:solidFill>
                  <a:schemeClr val="dk1"/>
                </a:solidFill>
                <a:latin typeface="Calibri"/>
                <a:ea typeface="Calibri"/>
                <a:cs typeface="Calibri"/>
                <a:sym typeface="Calibri"/>
              </a:rPr>
              <a:t>Fundamentals of Sustainability</a:t>
            </a:r>
            <a:endParaRPr sz="5000" dirty="0">
              <a:solidFill>
                <a:schemeClr val="dk1"/>
              </a:solidFill>
              <a:latin typeface="Calibri"/>
              <a:ea typeface="Calibri"/>
              <a:cs typeface="Calibri"/>
              <a:sym typeface="Calibri"/>
            </a:endParaRPr>
          </a:p>
        </p:txBody>
      </p:sp>
      <p:sp>
        <p:nvSpPr>
          <p:cNvPr id="145" name="Google Shape;145;g34519fc2d75_0_0">
            <a:extLst>
              <a:ext uri="{FF2B5EF4-FFF2-40B4-BE49-F238E27FC236}">
                <a16:creationId xmlns:a16="http://schemas.microsoft.com/office/drawing/2014/main" id="{24826681-68AA-FD5E-134F-440A6FAFD9EA}"/>
              </a:ext>
            </a:extLst>
          </p:cNvPr>
          <p:cNvSpPr txBox="1"/>
          <p:nvPr/>
        </p:nvSpPr>
        <p:spPr>
          <a:xfrm>
            <a:off x="1176775" y="2355200"/>
            <a:ext cx="16306800" cy="7825179"/>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1200"/>
              </a:spcBef>
              <a:spcAft>
                <a:spcPts val="0"/>
              </a:spcAft>
              <a:buNone/>
            </a:pPr>
            <a:endParaRPr sz="3000" b="1"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3000" b="1" dirty="0">
                <a:solidFill>
                  <a:schemeClr val="dk1"/>
                </a:solidFill>
                <a:latin typeface="Calibri"/>
                <a:ea typeface="Calibri"/>
                <a:cs typeface="Calibri"/>
                <a:sym typeface="Calibri"/>
              </a:rPr>
              <a:t>Sustainable development </a:t>
            </a:r>
            <a:r>
              <a:rPr lang="en-GB" sz="3000" dirty="0">
                <a:solidFill>
                  <a:schemeClr val="dk1"/>
                </a:solidFill>
                <a:latin typeface="Calibri"/>
                <a:ea typeface="Calibri"/>
                <a:cs typeface="Calibri"/>
                <a:sym typeface="Calibri"/>
              </a:rPr>
              <a:t>– </a:t>
            </a:r>
            <a:r>
              <a:rPr lang="en-US" sz="3000" dirty="0">
                <a:solidFill>
                  <a:schemeClr val="dk1"/>
                </a:solidFill>
                <a:latin typeface="Calibri"/>
                <a:ea typeface="Calibri"/>
                <a:cs typeface="Calibri"/>
                <a:sym typeface="Calibri"/>
              </a:rPr>
              <a:t>Development that meets the needs of the present without compromising the ability of future generations to meet their own needs. </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Calibri"/>
                <a:ea typeface="Calibri"/>
                <a:cs typeface="Calibri"/>
                <a:sym typeface="Calibri"/>
              </a:rPr>
              <a:t>This approach highlights the importance of balancing natural resource use with human needs, within a framework of intergenerational justice.</a:t>
            </a:r>
          </a:p>
          <a:p>
            <a:pPr marL="622300" lvl="0" indent="-558800" algn="just">
              <a:lnSpc>
                <a:spcPct val="150000"/>
              </a:lnSpc>
              <a:spcBef>
                <a:spcPts val="1200"/>
              </a:spcBef>
              <a:buClr>
                <a:srgbClr val="04A6C2"/>
              </a:buClr>
              <a:buSzPts val="2500"/>
              <a:buFont typeface="Noto Sans Symbols"/>
              <a:buChar char="⮚"/>
            </a:pPr>
            <a:r>
              <a:rPr lang="en-US" sz="3000" b="1" dirty="0">
                <a:solidFill>
                  <a:schemeClr val="dk1"/>
                </a:solidFill>
                <a:latin typeface="Calibri"/>
                <a:ea typeface="Calibri"/>
                <a:cs typeface="Calibri"/>
                <a:sym typeface="Calibri"/>
              </a:rPr>
              <a:t>Sustainability seeks to: </a:t>
            </a:r>
            <a:r>
              <a:rPr lang="en-US" sz="3000" dirty="0">
                <a:solidFill>
                  <a:schemeClr val="dk1"/>
                </a:solidFill>
                <a:latin typeface="Calibri"/>
                <a:ea typeface="Calibri"/>
                <a:cs typeface="Calibri"/>
                <a:sym typeface="Calibri"/>
              </a:rPr>
              <a:t>(a) </a:t>
            </a:r>
            <a:r>
              <a:rPr lang="en-US" sz="3000" dirty="0" err="1">
                <a:solidFill>
                  <a:schemeClr val="dk1"/>
                </a:solidFill>
                <a:latin typeface="Calibri"/>
                <a:ea typeface="Calibri"/>
                <a:cs typeface="Calibri"/>
                <a:sym typeface="Calibri"/>
              </a:rPr>
              <a:t>Harmonise</a:t>
            </a:r>
            <a:r>
              <a:rPr lang="en-US" sz="3000" dirty="0">
                <a:solidFill>
                  <a:schemeClr val="dk1"/>
                </a:solidFill>
                <a:latin typeface="Calibri"/>
                <a:ea typeface="Calibri"/>
                <a:cs typeface="Calibri"/>
                <a:sym typeface="Calibri"/>
              </a:rPr>
              <a:t> economic growth; (b) Protecting the environment; (c) Promote social well-being</a:t>
            </a:r>
          </a:p>
          <a:p>
            <a:pPr marL="622300" lvl="0" indent="-558800" algn="just">
              <a:lnSpc>
                <a:spcPct val="150000"/>
              </a:lnSpc>
              <a:spcBef>
                <a:spcPts val="1200"/>
              </a:spcBef>
              <a:buClr>
                <a:srgbClr val="04A6C2"/>
              </a:buClr>
              <a:buSzPts val="2500"/>
              <a:buFont typeface="Noto Sans Symbols"/>
              <a:buChar char="⮚"/>
            </a:pPr>
            <a:r>
              <a:rPr lang="en-US" sz="3000" b="1" dirty="0">
                <a:solidFill>
                  <a:schemeClr val="dk1"/>
                </a:solidFill>
                <a:latin typeface="Calibri"/>
                <a:ea typeface="Calibri"/>
                <a:cs typeface="Calibri"/>
                <a:sym typeface="Calibri"/>
              </a:rPr>
              <a:t>Sustainable development involves: </a:t>
            </a:r>
            <a:r>
              <a:rPr lang="en-US" sz="3000" dirty="0">
                <a:solidFill>
                  <a:schemeClr val="dk1"/>
                </a:solidFill>
                <a:latin typeface="Calibri"/>
                <a:ea typeface="Calibri"/>
                <a:cs typeface="Calibri"/>
                <a:sym typeface="Calibri"/>
              </a:rPr>
              <a:t>(a) Intergenerational equity; (b) Integration of dimensions; (c) Caution and responsibility.</a:t>
            </a:r>
            <a:endParaRPr lang="en-US" sz="25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2500" b="1" dirty="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84AA059F-A7CA-0760-1D95-9868321F6456}"/>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4</a:t>
            </a:fld>
            <a:endParaRPr/>
          </a:p>
        </p:txBody>
      </p:sp>
    </p:spTree>
    <p:extLst>
      <p:ext uri="{BB962C8B-B14F-4D97-AF65-F5344CB8AC3E}">
        <p14:creationId xmlns:p14="http://schemas.microsoft.com/office/powerpoint/2010/main" val="185081869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72C48F46-1DB7-7C00-2E4A-380E5782E2FD}"/>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73B2AE72-ACCA-7F1C-2395-6EC46D0F4895}"/>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985B4EE1-26FB-5AC5-E322-982AF7045F25}"/>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40</a:t>
            </a:fld>
            <a:endParaRPr/>
          </a:p>
        </p:txBody>
      </p:sp>
      <p:sp>
        <p:nvSpPr>
          <p:cNvPr id="2" name="Google Shape;154;g34519fc2d75_0_8">
            <a:extLst>
              <a:ext uri="{FF2B5EF4-FFF2-40B4-BE49-F238E27FC236}">
                <a16:creationId xmlns:a16="http://schemas.microsoft.com/office/drawing/2014/main" id="{D3A9603E-2C8A-13C3-EB12-9399442FA58B}"/>
              </a:ext>
            </a:extLst>
          </p:cNvPr>
          <p:cNvSpPr txBox="1"/>
          <p:nvPr/>
        </p:nvSpPr>
        <p:spPr>
          <a:xfrm>
            <a:off x="1336525" y="2678131"/>
            <a:ext cx="15163800" cy="6863377"/>
          </a:xfrm>
          <a:prstGeom prst="rect">
            <a:avLst/>
          </a:prstGeom>
          <a:noFill/>
          <a:ln>
            <a:noFill/>
          </a:ln>
        </p:spPr>
        <p:txBody>
          <a:bodyPr spcFirstLastPara="1" wrap="square" lIns="91425" tIns="45700" rIns="91425" bIns="45700" anchor="t" anchorCtr="0">
            <a:spAutoFit/>
          </a:bodyPr>
          <a:lstStyle/>
          <a:p>
            <a:pPr marL="63500" marR="0" lvl="0" algn="just" rtl="0">
              <a:lnSpc>
                <a:spcPct val="150000"/>
              </a:lnSpc>
              <a:spcBef>
                <a:spcPts val="1200"/>
              </a:spcBef>
              <a:spcAft>
                <a:spcPts val="0"/>
              </a:spcAft>
              <a:buClr>
                <a:srgbClr val="04A6C2"/>
              </a:buClr>
              <a:buSzPts val="2500"/>
            </a:pPr>
            <a:r>
              <a:rPr lang="en-US" sz="3000" b="1" dirty="0">
                <a:solidFill>
                  <a:schemeClr val="dk1"/>
                </a:solidFill>
                <a:latin typeface="30"/>
                <a:ea typeface="Calibri"/>
                <a:cs typeface="Calibri"/>
                <a:sym typeface="Calibri"/>
              </a:rPr>
              <a:t>ISO 20121</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What is it? </a:t>
            </a:r>
            <a:r>
              <a:rPr lang="en-US" sz="3000" dirty="0">
                <a:solidFill>
                  <a:schemeClr val="dk1"/>
                </a:solidFill>
                <a:latin typeface="30"/>
                <a:ea typeface="Calibri"/>
                <a:cs typeface="Calibri"/>
                <a:sym typeface="Calibri"/>
              </a:rPr>
              <a:t>Sustainable event management system</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Purpose: </a:t>
            </a:r>
            <a:r>
              <a:rPr lang="en-US" sz="3000" dirty="0">
                <a:solidFill>
                  <a:schemeClr val="dk1"/>
                </a:solidFill>
                <a:latin typeface="30"/>
                <a:ea typeface="Calibri"/>
                <a:cs typeface="Calibri"/>
                <a:sym typeface="Calibri"/>
              </a:rPr>
              <a:t>Ensure events are environmentally &amp; socially responsible</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Application: </a:t>
            </a:r>
            <a:r>
              <a:rPr lang="en-US" sz="3000" dirty="0" err="1">
                <a:solidFill>
                  <a:schemeClr val="dk1"/>
                </a:solidFill>
                <a:latin typeface="30"/>
                <a:ea typeface="Calibri"/>
                <a:cs typeface="Calibri"/>
                <a:sym typeface="Calibri"/>
              </a:rPr>
              <a:t>Organising</a:t>
            </a:r>
            <a:r>
              <a:rPr lang="en-US" sz="3000" dirty="0">
                <a:solidFill>
                  <a:schemeClr val="dk1"/>
                </a:solidFill>
                <a:latin typeface="30"/>
                <a:ea typeface="Calibri"/>
                <a:cs typeface="Calibri"/>
                <a:sym typeface="Calibri"/>
              </a:rPr>
              <a:t> sustainable festivals &amp; performances</a:t>
            </a:r>
          </a:p>
          <a:p>
            <a:pPr marL="63500" marR="0" lvl="0" algn="just" rtl="0">
              <a:lnSpc>
                <a:spcPct val="150000"/>
              </a:lnSpc>
              <a:spcBef>
                <a:spcPts val="1200"/>
              </a:spcBef>
              <a:spcAft>
                <a:spcPts val="0"/>
              </a:spcAft>
              <a:buClr>
                <a:srgbClr val="04A6C2"/>
              </a:buClr>
              <a:buSzPts val="2500"/>
            </a:pPr>
            <a:r>
              <a:rPr lang="en-US" sz="3000" b="1" dirty="0">
                <a:solidFill>
                  <a:schemeClr val="dk1"/>
                </a:solidFill>
                <a:latin typeface="30"/>
                <a:ea typeface="Calibri"/>
                <a:cs typeface="Calibri"/>
                <a:sym typeface="Calibri"/>
              </a:rPr>
              <a:t>ISO 50001</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What is it? </a:t>
            </a:r>
            <a:r>
              <a:rPr lang="en-US" sz="3000" dirty="0">
                <a:solidFill>
                  <a:schemeClr val="dk1"/>
                </a:solidFill>
                <a:latin typeface="30"/>
                <a:ea typeface="Calibri"/>
                <a:cs typeface="Calibri"/>
                <a:sym typeface="Calibri"/>
              </a:rPr>
              <a:t>Energy management system</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Purpose: </a:t>
            </a:r>
            <a:r>
              <a:rPr lang="en-US" sz="3000" dirty="0">
                <a:solidFill>
                  <a:schemeClr val="dk1"/>
                </a:solidFill>
                <a:latin typeface="30"/>
                <a:ea typeface="Calibri"/>
                <a:cs typeface="Calibri"/>
                <a:sym typeface="Calibri"/>
              </a:rPr>
              <a:t>Improve energy efficiency &amp; policy implementation</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Application: </a:t>
            </a:r>
            <a:r>
              <a:rPr lang="en-US" sz="3000" dirty="0">
                <a:solidFill>
                  <a:schemeClr val="dk1"/>
                </a:solidFill>
                <a:latin typeface="30"/>
                <a:ea typeface="Calibri"/>
                <a:cs typeface="Calibri"/>
                <a:sym typeface="Calibri"/>
              </a:rPr>
              <a:t>Manage venue energy use </a:t>
            </a:r>
            <a:r>
              <a:rPr lang="en-US" sz="3000" dirty="0" err="1">
                <a:solidFill>
                  <a:schemeClr val="dk1"/>
                </a:solidFill>
                <a:latin typeface="30"/>
                <a:ea typeface="Calibri"/>
                <a:cs typeface="Calibri"/>
                <a:sym typeface="Calibri"/>
              </a:rPr>
              <a:t>sustainablyl</a:t>
            </a:r>
            <a:endParaRPr lang="en-US" sz="3000" dirty="0">
              <a:solidFill>
                <a:schemeClr val="dk1"/>
              </a:solidFill>
              <a:latin typeface="30"/>
              <a:ea typeface="Calibri"/>
              <a:cs typeface="Calibri"/>
              <a:sym typeface="Calibri"/>
            </a:endParaRPr>
          </a:p>
        </p:txBody>
      </p:sp>
      <p:sp>
        <p:nvSpPr>
          <p:cNvPr id="3" name="Google Shape;155;g34519fc2d75_0_8">
            <a:extLst>
              <a:ext uri="{FF2B5EF4-FFF2-40B4-BE49-F238E27FC236}">
                <a16:creationId xmlns:a16="http://schemas.microsoft.com/office/drawing/2014/main" id="{7DC6DEAF-8651-1454-9BF3-C0416A2B6BB0}"/>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International Standards</a:t>
            </a:r>
          </a:p>
        </p:txBody>
      </p:sp>
      <p:sp>
        <p:nvSpPr>
          <p:cNvPr id="5" name="Google Shape;143;g34519fc2d75_0_0">
            <a:extLst>
              <a:ext uri="{FF2B5EF4-FFF2-40B4-BE49-F238E27FC236}">
                <a16:creationId xmlns:a16="http://schemas.microsoft.com/office/drawing/2014/main" id="{A22A962D-8887-7C47-23D4-04E35F5698FE}"/>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32329435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A72B0151-305C-4E8A-6DF7-039A90758A15}"/>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30355F11-F5D5-7652-CBC3-F729176A8086}"/>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3D8A4E1A-6D09-6640-FA4E-5C24F13AFEA1}"/>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41</a:t>
            </a:fld>
            <a:endParaRPr/>
          </a:p>
        </p:txBody>
      </p:sp>
      <p:sp>
        <p:nvSpPr>
          <p:cNvPr id="2" name="Google Shape;154;g34519fc2d75_0_8">
            <a:extLst>
              <a:ext uri="{FF2B5EF4-FFF2-40B4-BE49-F238E27FC236}">
                <a16:creationId xmlns:a16="http://schemas.microsoft.com/office/drawing/2014/main" id="{7F60518C-C47E-14CE-1568-F3C670CEC121}"/>
              </a:ext>
            </a:extLst>
          </p:cNvPr>
          <p:cNvSpPr txBox="1"/>
          <p:nvPr/>
        </p:nvSpPr>
        <p:spPr>
          <a:xfrm>
            <a:off x="1336525" y="2678131"/>
            <a:ext cx="15163800" cy="6863377"/>
          </a:xfrm>
          <a:prstGeom prst="rect">
            <a:avLst/>
          </a:prstGeom>
          <a:noFill/>
          <a:ln>
            <a:noFill/>
          </a:ln>
        </p:spPr>
        <p:txBody>
          <a:bodyPr spcFirstLastPara="1" wrap="square" lIns="91425" tIns="45700" rIns="91425" bIns="45700" anchor="t" anchorCtr="0">
            <a:spAutoFit/>
          </a:bodyPr>
          <a:lstStyle/>
          <a:p>
            <a:pPr marL="63500" marR="0" lvl="0" algn="just" rtl="0">
              <a:lnSpc>
                <a:spcPct val="150000"/>
              </a:lnSpc>
              <a:spcBef>
                <a:spcPts val="1200"/>
              </a:spcBef>
              <a:spcAft>
                <a:spcPts val="0"/>
              </a:spcAft>
              <a:buClr>
                <a:srgbClr val="04A6C2"/>
              </a:buClr>
              <a:buSzPts val="2500"/>
            </a:pPr>
            <a:r>
              <a:rPr lang="en-US" sz="3000" b="1" dirty="0">
                <a:solidFill>
                  <a:schemeClr val="dk1"/>
                </a:solidFill>
                <a:latin typeface="30"/>
                <a:ea typeface="Calibri"/>
                <a:cs typeface="Calibri"/>
                <a:sym typeface="Calibri"/>
              </a:rPr>
              <a:t>Eco-Management &amp; Audit Scheme (EMAS)</a:t>
            </a:r>
          </a:p>
          <a:p>
            <a:pPr marL="63500" lvl="0" algn="just">
              <a:lnSpc>
                <a:spcPct val="150000"/>
              </a:lnSpc>
              <a:spcBef>
                <a:spcPts val="1200"/>
              </a:spcBef>
              <a:buClr>
                <a:srgbClr val="04A6C2"/>
              </a:buClr>
              <a:buSzPts val="2500"/>
            </a:pPr>
            <a:r>
              <a:rPr lang="en-US" sz="3000" b="1" dirty="0">
                <a:solidFill>
                  <a:schemeClr val="dk1"/>
                </a:solidFill>
                <a:latin typeface="30"/>
                <a:ea typeface="Calibri"/>
                <a:cs typeface="Calibri"/>
                <a:sym typeface="Calibri"/>
              </a:rPr>
              <a:t>	</a:t>
            </a: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What is it? </a:t>
            </a:r>
            <a:r>
              <a:rPr lang="en-US" sz="3000" dirty="0">
                <a:solidFill>
                  <a:schemeClr val="dk1"/>
                </a:solidFill>
                <a:latin typeface="30"/>
                <a:ea typeface="Calibri"/>
                <a:cs typeface="Calibri"/>
                <a:sym typeface="Calibri"/>
              </a:rPr>
              <a:t>EU scheme to improve environmental performance</a:t>
            </a:r>
          </a:p>
          <a:p>
            <a:pPr marL="63500" lvl="0" algn="just">
              <a:lnSpc>
                <a:spcPct val="150000"/>
              </a:lnSpc>
              <a:spcBef>
                <a:spcPts val="1200"/>
              </a:spcBef>
              <a:buClr>
                <a:srgbClr val="04A6C2"/>
              </a:buClr>
              <a:buSzPts val="2500"/>
            </a:pPr>
            <a:r>
              <a:rPr lang="en-US" sz="3000" b="1" dirty="0">
                <a:solidFill>
                  <a:schemeClr val="dk1"/>
                </a:solidFill>
                <a:latin typeface="30"/>
                <a:ea typeface="Calibri"/>
                <a:cs typeface="Calibri"/>
                <a:sym typeface="Calibri"/>
              </a:rPr>
              <a:t>	</a:t>
            </a: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Purpose: </a:t>
            </a:r>
            <a:r>
              <a:rPr lang="en-US" sz="3000" dirty="0">
                <a:solidFill>
                  <a:schemeClr val="dk1"/>
                </a:solidFill>
                <a:latin typeface="30"/>
                <a:ea typeface="Calibri"/>
                <a:cs typeface="Calibri"/>
                <a:sym typeface="Calibri"/>
              </a:rPr>
              <a:t>Continuous environmental improvement</a:t>
            </a:r>
          </a:p>
          <a:p>
            <a:pPr marL="63500" lvl="0" algn="just">
              <a:lnSpc>
                <a:spcPct val="150000"/>
              </a:lnSpc>
              <a:spcBef>
                <a:spcPts val="1200"/>
              </a:spcBef>
              <a:buClr>
                <a:srgbClr val="04A6C2"/>
              </a:buClr>
              <a:buSzPts val="2500"/>
            </a:pPr>
            <a:r>
              <a:rPr lang="en-US" sz="3000" b="1" dirty="0">
                <a:solidFill>
                  <a:schemeClr val="dk1"/>
                </a:solidFill>
                <a:latin typeface="30"/>
                <a:ea typeface="Calibri"/>
                <a:cs typeface="Calibri"/>
                <a:sym typeface="Calibri"/>
              </a:rPr>
              <a:t>	</a:t>
            </a: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Application: </a:t>
            </a:r>
            <a:r>
              <a:rPr lang="en-US" sz="3000" dirty="0">
                <a:solidFill>
                  <a:schemeClr val="dk1"/>
                </a:solidFill>
                <a:latin typeface="30"/>
                <a:ea typeface="Calibri"/>
                <a:cs typeface="Calibri"/>
                <a:sym typeface="Calibri"/>
              </a:rPr>
              <a:t>Reduce venues’ negative environmental impact</a:t>
            </a:r>
          </a:p>
          <a:p>
            <a:pPr marL="63500" marR="0" lvl="0" algn="just" rtl="0">
              <a:lnSpc>
                <a:spcPct val="150000"/>
              </a:lnSpc>
              <a:spcBef>
                <a:spcPts val="1200"/>
              </a:spcBef>
              <a:spcAft>
                <a:spcPts val="0"/>
              </a:spcAft>
              <a:buClr>
                <a:srgbClr val="04A6C2"/>
              </a:buClr>
              <a:buSzPts val="2500"/>
            </a:pPr>
            <a:r>
              <a:rPr lang="en-US" sz="3000" b="1" dirty="0">
                <a:solidFill>
                  <a:schemeClr val="dk1"/>
                </a:solidFill>
                <a:latin typeface="30"/>
                <a:ea typeface="Calibri"/>
                <a:cs typeface="Calibri"/>
                <a:sym typeface="Calibri"/>
              </a:rPr>
              <a:t>OEKO-TEX</a:t>
            </a:r>
          </a:p>
          <a:p>
            <a:pPr marL="63500" lvl="0" algn="just">
              <a:lnSpc>
                <a:spcPct val="150000"/>
              </a:lnSpc>
              <a:spcBef>
                <a:spcPts val="1200"/>
              </a:spcBef>
              <a:buClr>
                <a:srgbClr val="04A6C2"/>
              </a:buClr>
              <a:buSzPts val="2500"/>
            </a:pPr>
            <a:r>
              <a:rPr lang="en-US" sz="3000" b="1" dirty="0">
                <a:solidFill>
                  <a:schemeClr val="dk1"/>
                </a:solidFill>
                <a:latin typeface="30"/>
                <a:ea typeface="Calibri"/>
                <a:cs typeface="Calibri"/>
                <a:sym typeface="Calibri"/>
              </a:rPr>
              <a:t>	</a:t>
            </a: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What is it? </a:t>
            </a:r>
            <a:r>
              <a:rPr lang="en-US" sz="3000" dirty="0">
                <a:solidFill>
                  <a:schemeClr val="dk1"/>
                </a:solidFill>
                <a:latin typeface="30"/>
                <a:ea typeface="Calibri"/>
                <a:cs typeface="Calibri"/>
                <a:sym typeface="Calibri"/>
              </a:rPr>
              <a:t>Certification for sustainable textiles</a:t>
            </a:r>
          </a:p>
          <a:p>
            <a:pPr marL="63500" lvl="0" algn="just">
              <a:lnSpc>
                <a:spcPct val="150000"/>
              </a:lnSpc>
              <a:spcBef>
                <a:spcPts val="1200"/>
              </a:spcBef>
              <a:buClr>
                <a:srgbClr val="04A6C2"/>
              </a:buClr>
              <a:buSzPts val="2500"/>
            </a:pPr>
            <a:r>
              <a:rPr lang="en-US" sz="3000" b="1" dirty="0">
                <a:solidFill>
                  <a:schemeClr val="dk1"/>
                </a:solidFill>
                <a:latin typeface="30"/>
                <a:ea typeface="Calibri"/>
                <a:cs typeface="Calibri"/>
                <a:sym typeface="Calibri"/>
              </a:rPr>
              <a:t>	</a:t>
            </a: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Purpose: </a:t>
            </a:r>
            <a:r>
              <a:rPr lang="en-US" sz="3000" dirty="0">
                <a:solidFill>
                  <a:schemeClr val="dk1"/>
                </a:solidFill>
                <a:latin typeface="30"/>
                <a:ea typeface="Calibri"/>
                <a:cs typeface="Calibri"/>
                <a:sym typeface="Calibri"/>
              </a:rPr>
              <a:t>Ensure safe, eco-friendly fabrics</a:t>
            </a:r>
          </a:p>
          <a:p>
            <a:pPr marL="63500" lvl="0" algn="just">
              <a:lnSpc>
                <a:spcPct val="150000"/>
              </a:lnSpc>
              <a:spcBef>
                <a:spcPts val="1200"/>
              </a:spcBef>
              <a:buClr>
                <a:srgbClr val="04A6C2"/>
              </a:buClr>
              <a:buSzPts val="2500"/>
            </a:pPr>
            <a:r>
              <a:rPr lang="en-US" sz="3000" b="1" dirty="0">
                <a:solidFill>
                  <a:schemeClr val="dk1"/>
                </a:solidFill>
                <a:latin typeface="30"/>
                <a:ea typeface="Calibri"/>
                <a:cs typeface="Calibri"/>
                <a:sym typeface="Calibri"/>
              </a:rPr>
              <a:t>	</a:t>
            </a: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Application: </a:t>
            </a:r>
            <a:r>
              <a:rPr lang="en-US" sz="3000" dirty="0">
                <a:solidFill>
                  <a:schemeClr val="dk1"/>
                </a:solidFill>
                <a:latin typeface="30"/>
                <a:ea typeface="Calibri"/>
                <a:cs typeface="Calibri"/>
                <a:sym typeface="Calibri"/>
              </a:rPr>
              <a:t>Costumes &amp; set materials in productions</a:t>
            </a:r>
          </a:p>
        </p:txBody>
      </p:sp>
      <p:sp>
        <p:nvSpPr>
          <p:cNvPr id="3" name="Google Shape;155;g34519fc2d75_0_8">
            <a:extLst>
              <a:ext uri="{FF2B5EF4-FFF2-40B4-BE49-F238E27FC236}">
                <a16:creationId xmlns:a16="http://schemas.microsoft.com/office/drawing/2014/main" id="{47BA0EEB-7406-7D24-5842-D363980B33C4}"/>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International Standards</a:t>
            </a:r>
          </a:p>
        </p:txBody>
      </p:sp>
      <p:sp>
        <p:nvSpPr>
          <p:cNvPr id="5" name="Google Shape;143;g34519fc2d75_0_0">
            <a:extLst>
              <a:ext uri="{FF2B5EF4-FFF2-40B4-BE49-F238E27FC236}">
                <a16:creationId xmlns:a16="http://schemas.microsoft.com/office/drawing/2014/main" id="{CA083ED4-E5F4-81D3-D3D8-08E8F10FFAAE}"/>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77459906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4869E155-DACB-E7EF-020B-5C0D288B811A}"/>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DF853AEF-A9EE-8C76-C699-0475D7EDA745}"/>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F634CE81-B695-5AB6-C952-28AD4EFED8C7}"/>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42</a:t>
            </a:fld>
            <a:endParaRPr/>
          </a:p>
        </p:txBody>
      </p:sp>
      <p:sp>
        <p:nvSpPr>
          <p:cNvPr id="2" name="Google Shape;154;g34519fc2d75_0_8">
            <a:extLst>
              <a:ext uri="{FF2B5EF4-FFF2-40B4-BE49-F238E27FC236}">
                <a16:creationId xmlns:a16="http://schemas.microsoft.com/office/drawing/2014/main" id="{F8237005-A30B-34FC-E52E-9DF3CFB06661}"/>
              </a:ext>
            </a:extLst>
          </p:cNvPr>
          <p:cNvSpPr txBox="1"/>
          <p:nvPr/>
        </p:nvSpPr>
        <p:spPr>
          <a:xfrm>
            <a:off x="1336525" y="2678131"/>
            <a:ext cx="15163800" cy="6863377"/>
          </a:xfrm>
          <a:prstGeom prst="rect">
            <a:avLst/>
          </a:prstGeom>
          <a:noFill/>
          <a:ln>
            <a:noFill/>
          </a:ln>
        </p:spPr>
        <p:txBody>
          <a:bodyPr spcFirstLastPara="1" wrap="square" lIns="91425" tIns="45700" rIns="91425" bIns="45700" anchor="t" anchorCtr="0">
            <a:spAutoFit/>
          </a:bodyPr>
          <a:lstStyle/>
          <a:p>
            <a:pPr marL="63500" marR="0" lvl="0" algn="just" rtl="0">
              <a:lnSpc>
                <a:spcPct val="150000"/>
              </a:lnSpc>
              <a:spcBef>
                <a:spcPts val="1200"/>
              </a:spcBef>
              <a:spcAft>
                <a:spcPts val="0"/>
              </a:spcAft>
              <a:buClr>
                <a:srgbClr val="04A6C2"/>
              </a:buClr>
              <a:buSzPts val="2500"/>
            </a:pPr>
            <a:r>
              <a:rPr lang="en-US" sz="3000" b="1" dirty="0">
                <a:solidFill>
                  <a:schemeClr val="dk1"/>
                </a:solidFill>
                <a:latin typeface="30"/>
                <a:ea typeface="Calibri"/>
                <a:cs typeface="Calibri"/>
                <a:sym typeface="Calibri"/>
              </a:rPr>
              <a:t>B Corp Certification</a:t>
            </a:r>
          </a:p>
          <a:p>
            <a:pPr marL="63500" lvl="0" algn="just">
              <a:lnSpc>
                <a:spcPct val="150000"/>
              </a:lnSpc>
              <a:spcBef>
                <a:spcPts val="1200"/>
              </a:spcBef>
              <a:buClr>
                <a:srgbClr val="04A6C2"/>
              </a:buClr>
              <a:buSzPts val="2500"/>
            </a:pPr>
            <a:r>
              <a:rPr lang="en-US" sz="3000" dirty="0">
                <a:solidFill>
                  <a:schemeClr val="dk1"/>
                </a:solidFill>
                <a:latin typeface="30"/>
                <a:ea typeface="Calibri"/>
                <a:cs typeface="Calibri"/>
                <a:sym typeface="Calibri"/>
              </a:rPr>
              <a:t>	</a:t>
            </a: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What is it? </a:t>
            </a:r>
            <a:r>
              <a:rPr lang="en-US" sz="3000" dirty="0">
                <a:solidFill>
                  <a:schemeClr val="dk1"/>
                </a:solidFill>
                <a:latin typeface="30"/>
                <a:ea typeface="Calibri"/>
                <a:cs typeface="Calibri"/>
                <a:sym typeface="Calibri"/>
              </a:rPr>
              <a:t>Certification for companies with positive social &amp; environmental impact</a:t>
            </a:r>
          </a:p>
          <a:p>
            <a:pPr marL="63500" lvl="0" algn="just">
              <a:lnSpc>
                <a:spcPct val="150000"/>
              </a:lnSpc>
              <a:spcBef>
                <a:spcPts val="1200"/>
              </a:spcBef>
              <a:buClr>
                <a:srgbClr val="04A6C2"/>
              </a:buClr>
              <a:buSzPts val="2500"/>
            </a:pPr>
            <a:r>
              <a:rPr lang="en-US" sz="3000" dirty="0">
                <a:solidFill>
                  <a:schemeClr val="dk1"/>
                </a:solidFill>
                <a:latin typeface="30"/>
                <a:ea typeface="Calibri"/>
                <a:cs typeface="Calibri"/>
                <a:sym typeface="Calibri"/>
              </a:rPr>
              <a:t>	</a:t>
            </a: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Purpose: </a:t>
            </a:r>
            <a:r>
              <a:rPr lang="en-US" sz="3000" dirty="0">
                <a:solidFill>
                  <a:schemeClr val="dk1"/>
                </a:solidFill>
                <a:latin typeface="30"/>
                <a:ea typeface="Calibri"/>
                <a:cs typeface="Calibri"/>
                <a:sym typeface="Calibri"/>
              </a:rPr>
              <a:t>Evaluate holistic sustainability performance</a:t>
            </a:r>
          </a:p>
          <a:p>
            <a:pPr marL="63500" lvl="0" algn="just">
              <a:lnSpc>
                <a:spcPct val="150000"/>
              </a:lnSpc>
              <a:spcBef>
                <a:spcPts val="1200"/>
              </a:spcBef>
              <a:buClr>
                <a:srgbClr val="04A6C2"/>
              </a:buClr>
              <a:buSzPts val="2500"/>
            </a:pPr>
            <a:r>
              <a:rPr lang="en-US" sz="3000" dirty="0">
                <a:solidFill>
                  <a:schemeClr val="dk1"/>
                </a:solidFill>
                <a:latin typeface="30"/>
                <a:ea typeface="Calibri"/>
                <a:cs typeface="Calibri"/>
                <a:sym typeface="Calibri"/>
              </a:rPr>
              <a:t>	</a:t>
            </a: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Application: </a:t>
            </a:r>
            <a:r>
              <a:rPr lang="en-US" sz="3000" dirty="0">
                <a:solidFill>
                  <a:schemeClr val="dk1"/>
                </a:solidFill>
                <a:latin typeface="30"/>
                <a:ea typeface="Calibri"/>
                <a:cs typeface="Calibri"/>
                <a:sym typeface="Calibri"/>
              </a:rPr>
              <a:t>Adopt sustainable business models in the arts</a:t>
            </a:r>
          </a:p>
          <a:p>
            <a:pPr marL="63500" marR="0" lvl="0" algn="just" rtl="0">
              <a:lnSpc>
                <a:spcPct val="150000"/>
              </a:lnSpc>
              <a:spcBef>
                <a:spcPts val="1200"/>
              </a:spcBef>
              <a:spcAft>
                <a:spcPts val="0"/>
              </a:spcAft>
              <a:buClr>
                <a:srgbClr val="04A6C2"/>
              </a:buClr>
              <a:buSzPts val="2500"/>
            </a:pPr>
            <a:r>
              <a:rPr lang="en-US" sz="3000" b="1" dirty="0">
                <a:solidFill>
                  <a:schemeClr val="dk1"/>
                </a:solidFill>
                <a:latin typeface="30"/>
                <a:ea typeface="Calibri"/>
                <a:cs typeface="Calibri"/>
                <a:sym typeface="Calibri"/>
              </a:rPr>
              <a:t>BREEAM &amp; LEED</a:t>
            </a:r>
          </a:p>
          <a:p>
            <a:pPr marL="63500" lvl="0" algn="just">
              <a:lnSpc>
                <a:spcPct val="150000"/>
              </a:lnSpc>
              <a:spcBef>
                <a:spcPts val="1200"/>
              </a:spcBef>
              <a:buClr>
                <a:srgbClr val="04A6C2"/>
              </a:buClr>
              <a:buSzPts val="2500"/>
            </a:pPr>
            <a:r>
              <a:rPr lang="en-US" sz="3000" dirty="0">
                <a:solidFill>
                  <a:schemeClr val="dk1"/>
                </a:solidFill>
                <a:latin typeface="30"/>
                <a:ea typeface="Calibri"/>
                <a:cs typeface="Calibri"/>
                <a:sym typeface="Calibri"/>
              </a:rPr>
              <a:t>	</a:t>
            </a: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What are they? </a:t>
            </a:r>
            <a:r>
              <a:rPr lang="en-US" sz="3000" dirty="0">
                <a:solidFill>
                  <a:schemeClr val="dk1"/>
                </a:solidFill>
                <a:latin typeface="30"/>
                <a:ea typeface="Calibri"/>
                <a:cs typeface="Calibri"/>
                <a:sym typeface="Calibri"/>
              </a:rPr>
              <a:t>Building sustainability certifications</a:t>
            </a:r>
          </a:p>
          <a:p>
            <a:pPr marL="63500" lvl="0" algn="just">
              <a:lnSpc>
                <a:spcPct val="150000"/>
              </a:lnSpc>
              <a:spcBef>
                <a:spcPts val="1200"/>
              </a:spcBef>
              <a:buClr>
                <a:srgbClr val="04A6C2"/>
              </a:buClr>
              <a:buSzPts val="2500"/>
            </a:pPr>
            <a:r>
              <a:rPr lang="en-US" sz="3000" dirty="0">
                <a:solidFill>
                  <a:schemeClr val="dk1"/>
                </a:solidFill>
                <a:latin typeface="30"/>
                <a:ea typeface="Calibri"/>
                <a:cs typeface="Calibri"/>
                <a:sym typeface="Calibri"/>
              </a:rPr>
              <a:t>	</a:t>
            </a: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Purpose: </a:t>
            </a:r>
            <a:r>
              <a:rPr lang="en-US" sz="3000" dirty="0">
                <a:solidFill>
                  <a:schemeClr val="dk1"/>
                </a:solidFill>
                <a:latin typeface="30"/>
                <a:ea typeface="Calibri"/>
                <a:cs typeface="Calibri"/>
                <a:sym typeface="Calibri"/>
              </a:rPr>
              <a:t>Reduce footprint, enhance occupant wellbeing</a:t>
            </a:r>
          </a:p>
          <a:p>
            <a:pPr marL="63500" lvl="0" algn="just">
              <a:lnSpc>
                <a:spcPct val="150000"/>
              </a:lnSpc>
              <a:spcBef>
                <a:spcPts val="1200"/>
              </a:spcBef>
              <a:buClr>
                <a:srgbClr val="04A6C2"/>
              </a:buClr>
              <a:buSzPts val="2500"/>
            </a:pPr>
            <a:r>
              <a:rPr lang="en-US" sz="3000" dirty="0">
                <a:solidFill>
                  <a:schemeClr val="dk1"/>
                </a:solidFill>
                <a:latin typeface="30"/>
                <a:ea typeface="Calibri"/>
                <a:cs typeface="Calibri"/>
                <a:sym typeface="Calibri"/>
              </a:rPr>
              <a:t>	</a:t>
            </a: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Application: </a:t>
            </a:r>
            <a:r>
              <a:rPr lang="en-US" sz="3000" dirty="0">
                <a:solidFill>
                  <a:schemeClr val="dk1"/>
                </a:solidFill>
                <a:latin typeface="30"/>
                <a:ea typeface="Calibri"/>
                <a:cs typeface="Calibri"/>
                <a:sym typeface="Calibri"/>
              </a:rPr>
              <a:t>Eco-friendly design &amp; operation of theatres, museums, cultural </a:t>
            </a:r>
            <a:r>
              <a:rPr lang="en-US" sz="3000" dirty="0" err="1">
                <a:solidFill>
                  <a:schemeClr val="dk1"/>
                </a:solidFill>
                <a:latin typeface="30"/>
                <a:ea typeface="Calibri"/>
                <a:cs typeface="Calibri"/>
                <a:sym typeface="Calibri"/>
              </a:rPr>
              <a:t>ven</a:t>
            </a:r>
            <a:endParaRPr lang="en-US" sz="3000" dirty="0">
              <a:solidFill>
                <a:schemeClr val="dk1"/>
              </a:solidFill>
              <a:latin typeface="30"/>
              <a:ea typeface="Calibri"/>
              <a:cs typeface="Calibri"/>
              <a:sym typeface="Calibri"/>
            </a:endParaRPr>
          </a:p>
        </p:txBody>
      </p:sp>
      <p:sp>
        <p:nvSpPr>
          <p:cNvPr id="3" name="Google Shape;155;g34519fc2d75_0_8">
            <a:extLst>
              <a:ext uri="{FF2B5EF4-FFF2-40B4-BE49-F238E27FC236}">
                <a16:creationId xmlns:a16="http://schemas.microsoft.com/office/drawing/2014/main" id="{918D4850-CF69-96A1-C773-F1CEA316B3DC}"/>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International Standards</a:t>
            </a:r>
          </a:p>
        </p:txBody>
      </p:sp>
      <p:sp>
        <p:nvSpPr>
          <p:cNvPr id="5" name="Google Shape;143;g34519fc2d75_0_0">
            <a:extLst>
              <a:ext uri="{FF2B5EF4-FFF2-40B4-BE49-F238E27FC236}">
                <a16:creationId xmlns:a16="http://schemas.microsoft.com/office/drawing/2014/main" id="{AC9B322E-78DC-F436-3E42-6BC8C2C4E5F2}"/>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25638525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75407C-FECD-E56D-0D46-220F987AD684}"/>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40554997-1D91-1B7B-C58B-3155A17E30CA}"/>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Freeform 3">
            <a:extLst>
              <a:ext uri="{FF2B5EF4-FFF2-40B4-BE49-F238E27FC236}">
                <a16:creationId xmlns:a16="http://schemas.microsoft.com/office/drawing/2014/main" id="{8EC14E0B-A6FC-FDBD-0B24-FF3FBDF438D6}"/>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TextBox 4">
            <a:extLst>
              <a:ext uri="{FF2B5EF4-FFF2-40B4-BE49-F238E27FC236}">
                <a16:creationId xmlns:a16="http://schemas.microsoft.com/office/drawing/2014/main" id="{C3E37250-8CDA-0662-4624-DFC06FE4C7AE}"/>
              </a:ext>
            </a:extLst>
          </p:cNvPr>
          <p:cNvSpPr txBox="1"/>
          <p:nvPr/>
        </p:nvSpPr>
        <p:spPr>
          <a:xfrm>
            <a:off x="1828800" y="3009900"/>
            <a:ext cx="8534400" cy="101566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6000" b="1" i="0" u="none" strike="noStrike" kern="1200" cap="none" spc="0" normalizeH="0" baseline="0" noProof="0" dirty="0">
                <a:ln>
                  <a:noFill/>
                </a:ln>
                <a:solidFill>
                  <a:srgbClr val="3F6031"/>
                </a:solidFill>
                <a:effectLst/>
                <a:uLnTx/>
                <a:uFillTx/>
                <a:latin typeface="Calibri"/>
                <a:ea typeface="+mn-ea"/>
                <a:cs typeface="+mn-cs"/>
              </a:rPr>
              <a:t>Activity C3.A1</a:t>
            </a:r>
            <a:endParaRPr kumimoji="0" lang="en-GB" sz="6000" b="0" i="0" u="none" strike="noStrike" kern="1200" cap="none" spc="0" normalizeH="0" baseline="0" noProof="0" dirty="0">
              <a:ln>
                <a:noFill/>
              </a:ln>
              <a:solidFill>
                <a:srgbClr val="3F6031"/>
              </a:solidFill>
              <a:effectLst/>
              <a:uLnTx/>
              <a:uFillTx/>
              <a:latin typeface="Calibri"/>
              <a:ea typeface="+mn-ea"/>
              <a:cs typeface="+mn-cs"/>
            </a:endParaRPr>
          </a:p>
        </p:txBody>
      </p:sp>
      <p:sp>
        <p:nvSpPr>
          <p:cNvPr id="7" name="TextBox 6">
            <a:extLst>
              <a:ext uri="{FF2B5EF4-FFF2-40B4-BE49-F238E27FC236}">
                <a16:creationId xmlns:a16="http://schemas.microsoft.com/office/drawing/2014/main" id="{196D322A-9989-C184-6FA3-AF502D6900C5}"/>
              </a:ext>
            </a:extLst>
          </p:cNvPr>
          <p:cNvSpPr txBox="1"/>
          <p:nvPr/>
        </p:nvSpPr>
        <p:spPr>
          <a:xfrm>
            <a:off x="1828800" y="3948619"/>
            <a:ext cx="15866165" cy="841962"/>
          </a:xfrm>
          <a:prstGeom prst="rect">
            <a:avLst/>
          </a:prstGeom>
          <a:noFill/>
        </p:spPr>
        <p:txBody>
          <a:bodyPr wrap="square">
            <a:spAutoFit/>
          </a:bodyPr>
          <a:lstStyle/>
          <a:p>
            <a:pPr marL="80010" lvl="0">
              <a:lnSpc>
                <a:spcPct val="115000"/>
              </a:lnSpc>
              <a:spcBef>
                <a:spcPts val="600"/>
              </a:spcBef>
              <a:spcAft>
                <a:spcPts val="600"/>
              </a:spcAft>
              <a:buClrTx/>
              <a:defRPr/>
            </a:pPr>
            <a:r>
              <a:rPr lang="en-US" sz="4500" b="1" kern="1200" dirty="0">
                <a:solidFill>
                  <a:srgbClr val="569938"/>
                </a:solidFill>
                <a:latin typeface="Calibri" panose="020F0502020204030204" pitchFamily="34" charset="0"/>
                <a:cs typeface="+mn-cs"/>
              </a:rPr>
              <a:t>Designing Inclusive Audience Actions</a:t>
            </a:r>
          </a:p>
        </p:txBody>
      </p:sp>
      <p:sp>
        <p:nvSpPr>
          <p:cNvPr id="8" name="TextBox 7">
            <a:extLst>
              <a:ext uri="{FF2B5EF4-FFF2-40B4-BE49-F238E27FC236}">
                <a16:creationId xmlns:a16="http://schemas.microsoft.com/office/drawing/2014/main" id="{FBB1BE1D-FCD7-3B1A-B1E8-C0BBC2C7BEE7}"/>
              </a:ext>
            </a:extLst>
          </p:cNvPr>
          <p:cNvSpPr txBox="1"/>
          <p:nvPr/>
        </p:nvSpPr>
        <p:spPr>
          <a:xfrm>
            <a:off x="2939143" y="4911804"/>
            <a:ext cx="13193486" cy="4247317"/>
          </a:xfrm>
          <a:prstGeom prst="rect">
            <a:avLst/>
          </a:prstGeom>
          <a:noFill/>
        </p:spPr>
        <p:txBody>
          <a:bodyPr wrap="square">
            <a:spAutoFit/>
          </a:bodyPr>
          <a:lstStyle/>
          <a:p>
            <a:pPr marL="457200" indent="-457200">
              <a:buFont typeface="Arial" panose="020B0604020202020204" pitchFamily="34" charset="0"/>
              <a:buChar char="•"/>
            </a:pPr>
            <a:r>
              <a:rPr lang="en-US" sz="3200" dirty="0">
                <a:latin typeface="Calibri" panose="020F0502020204030204" pitchFamily="34" charset="0"/>
                <a:ea typeface="Calibri" panose="020F0502020204030204" pitchFamily="34" charset="0"/>
                <a:cs typeface="Times New Roman" panose="02020603050405020304" pitchFamily="18" charset="0"/>
              </a:rPr>
              <a:t>Identifying one underrepresented group, designing one inclusive action, and linking it to the global, European, and international sustainability frameworks.</a:t>
            </a:r>
          </a:p>
          <a:p>
            <a:endParaRPr lang="en-US" sz="3200" dirty="0">
              <a:latin typeface="Calibri" panose="020F0502020204030204" pitchFamily="34" charset="0"/>
              <a:ea typeface="Calibri" panose="020F0502020204030204" pitchFamily="34" charset="0"/>
              <a:cs typeface="Times New Roman" panose="02020603050405020304" pitchFamily="18" charset="0"/>
            </a:endParaRPr>
          </a:p>
          <a:p>
            <a:pPr marL="457200" indent="-457200">
              <a:buFont typeface="Arial" panose="020B0604020202020204" pitchFamily="34" charset="0"/>
              <a:buChar char="•"/>
            </a:pPr>
            <a:r>
              <a:rPr lang="en-US" sz="3200" dirty="0">
                <a:latin typeface="Calibri" panose="020F0502020204030204" pitchFamily="34" charset="0"/>
                <a:ea typeface="Calibri" panose="020F0502020204030204" pitchFamily="34" charset="0"/>
                <a:cs typeface="Times New Roman" panose="02020603050405020304" pitchFamily="18" charset="0"/>
              </a:rPr>
              <a:t>Write a short Inclusive Audience Commitment Statement:</a:t>
            </a:r>
            <a:endParaRPr lang="el-GR" sz="3200" dirty="0">
              <a:latin typeface="Calibri" panose="020F0502020204030204" pitchFamily="34" charset="0"/>
              <a:ea typeface="Calibri" panose="020F0502020204030204" pitchFamily="34" charset="0"/>
              <a:cs typeface="Times New Roman" panose="02020603050405020304" pitchFamily="18" charset="0"/>
            </a:endParaRPr>
          </a:p>
          <a:p>
            <a:r>
              <a:rPr lang="en-US" sz="3200" dirty="0">
                <a:latin typeface="Calibri" panose="020F0502020204030204" pitchFamily="34" charset="0"/>
                <a:ea typeface="Calibri" panose="020F0502020204030204" pitchFamily="34" charset="0"/>
                <a:cs typeface="Times New Roman" panose="02020603050405020304" pitchFamily="18" charset="0"/>
              </a:rPr>
              <a:t>     “We commit to increasing audience diversity by [specific   goal] through</a:t>
            </a:r>
          </a:p>
          <a:p>
            <a:r>
              <a:rPr lang="en-US" sz="3200" dirty="0">
                <a:latin typeface="Calibri" panose="020F0502020204030204" pitchFamily="34" charset="0"/>
                <a:ea typeface="Calibri" panose="020F0502020204030204" pitchFamily="34" charset="0"/>
                <a:cs typeface="Times New Roman" panose="02020603050405020304" pitchFamily="18" charset="0"/>
              </a:rPr>
              <a:t>      [key action], aligned with [SDG], [legislation], and [standard].”</a:t>
            </a:r>
            <a:endParaRPr lang="el-GR" sz="3200" dirty="0">
              <a:latin typeface="Calibri" panose="020F0502020204030204" pitchFamily="34" charset="0"/>
              <a:ea typeface="Calibri" panose="020F0502020204030204" pitchFamily="34" charset="0"/>
              <a:cs typeface="Times New Roman" panose="02020603050405020304" pitchFamily="18" charset="0"/>
            </a:endParaRPr>
          </a:p>
          <a:p>
            <a:pPr marL="457200" indent="-457200">
              <a:buFont typeface="Arial" panose="020B0604020202020204" pitchFamily="34" charset="0"/>
              <a:buChar char="•"/>
            </a:pPr>
            <a:endParaRPr lang="en-US" sz="3200" dirty="0">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61423216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133">
          <a:extLst>
            <a:ext uri="{FF2B5EF4-FFF2-40B4-BE49-F238E27FC236}">
              <a16:creationId xmlns:a16="http://schemas.microsoft.com/office/drawing/2014/main" id="{5CBD2123-849E-DCBC-2D64-FFBE0033163E}"/>
            </a:ext>
          </a:extLst>
        </p:cNvPr>
        <p:cNvGrpSpPr/>
        <p:nvPr/>
      </p:nvGrpSpPr>
      <p:grpSpPr>
        <a:xfrm>
          <a:off x="0" y="0"/>
          <a:ext cx="0" cy="0"/>
          <a:chOff x="0" y="0"/>
          <a:chExt cx="0" cy="0"/>
        </a:xfrm>
      </p:grpSpPr>
      <p:sp>
        <p:nvSpPr>
          <p:cNvPr id="134" name="Google Shape;134;p7">
            <a:extLst>
              <a:ext uri="{FF2B5EF4-FFF2-40B4-BE49-F238E27FC236}">
                <a16:creationId xmlns:a16="http://schemas.microsoft.com/office/drawing/2014/main" id="{9064764B-ACA2-60C7-024F-9BCF3C1C2854}"/>
              </a:ext>
            </a:extLst>
          </p:cNvPr>
          <p:cNvSpPr txBox="1"/>
          <p:nvPr/>
        </p:nvSpPr>
        <p:spPr>
          <a:xfrm>
            <a:off x="12723223" y="3688118"/>
            <a:ext cx="5564777" cy="1347480"/>
          </a:xfrm>
          <a:prstGeom prst="rect">
            <a:avLst/>
          </a:prstGeom>
          <a:noFill/>
          <a:ln>
            <a:noFill/>
          </a:ln>
        </p:spPr>
        <p:txBody>
          <a:bodyPr spcFirstLastPara="1" wrap="square" lIns="91425" tIns="45700" rIns="91425" bIns="45700" anchor="ctr" anchorCtr="0">
            <a:noAutofit/>
          </a:bodyPr>
          <a:lstStyle/>
          <a:p>
            <a:pPr marL="0" marR="0" lvl="0" indent="0" algn="ctr" rtl="0">
              <a:lnSpc>
                <a:spcPct val="90000"/>
              </a:lnSpc>
              <a:spcBef>
                <a:spcPts val="0"/>
              </a:spcBef>
              <a:spcAft>
                <a:spcPts val="0"/>
              </a:spcAft>
              <a:buNone/>
            </a:pPr>
            <a:r>
              <a:rPr lang="en-GB" sz="5000" b="1" dirty="0">
                <a:solidFill>
                  <a:schemeClr val="tx1"/>
                </a:solidFill>
                <a:latin typeface="Calibri"/>
                <a:ea typeface="Calibri"/>
                <a:cs typeface="Calibri"/>
                <a:sym typeface="Calibri"/>
              </a:rPr>
              <a:t>Lesson 3:</a:t>
            </a:r>
            <a:r>
              <a:rPr lang="en-US" sz="5000" b="1" dirty="0">
                <a:solidFill>
                  <a:schemeClr val="tx1"/>
                </a:solidFill>
                <a:latin typeface="Calibri"/>
                <a:ea typeface="Calibri"/>
                <a:cs typeface="Calibri"/>
                <a:sym typeface="Calibri"/>
              </a:rPr>
              <a:t>   Strategies for Environmental Impact and Reduction in the Performing Arts</a:t>
            </a:r>
          </a:p>
        </p:txBody>
      </p:sp>
      <p:sp>
        <p:nvSpPr>
          <p:cNvPr id="135" name="Google Shape;135;p7">
            <a:extLst>
              <a:ext uri="{FF2B5EF4-FFF2-40B4-BE49-F238E27FC236}">
                <a16:creationId xmlns:a16="http://schemas.microsoft.com/office/drawing/2014/main" id="{565F50CA-FC01-8533-5964-912BA5D53D2E}"/>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44</a:t>
            </a:fld>
            <a:endParaRPr/>
          </a:p>
        </p:txBody>
      </p:sp>
      <p:pic>
        <p:nvPicPr>
          <p:cNvPr id="3" name="Picture 2">
            <a:extLst>
              <a:ext uri="{FF2B5EF4-FFF2-40B4-BE49-F238E27FC236}">
                <a16:creationId xmlns:a16="http://schemas.microsoft.com/office/drawing/2014/main" id="{DBA8A83C-C725-052C-1958-3AC08F0403F4}"/>
              </a:ext>
            </a:extLst>
          </p:cNvPr>
          <p:cNvPicPr>
            <a:picLocks noChangeAspect="1"/>
          </p:cNvPicPr>
          <p:nvPr/>
        </p:nvPicPr>
        <p:blipFill>
          <a:blip r:embed="rId3"/>
          <a:srcRect l="18051"/>
          <a:stretch>
            <a:fillRect/>
          </a:stretch>
        </p:blipFill>
        <p:spPr>
          <a:xfrm>
            <a:off x="0" y="0"/>
            <a:ext cx="12573000" cy="10287000"/>
          </a:xfrm>
          <a:prstGeom prst="rect">
            <a:avLst/>
          </a:prstGeom>
        </p:spPr>
      </p:pic>
    </p:spTree>
    <p:extLst>
      <p:ext uri="{BB962C8B-B14F-4D97-AF65-F5344CB8AC3E}">
        <p14:creationId xmlns:p14="http://schemas.microsoft.com/office/powerpoint/2010/main" val="404405334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8A69595B-0CBC-369A-53E5-C2304AE42FB0}"/>
            </a:ext>
          </a:extLst>
        </p:cNvPr>
        <p:cNvGrpSpPr/>
        <p:nvPr/>
      </p:nvGrpSpPr>
      <p:grpSpPr>
        <a:xfrm>
          <a:off x="0" y="0"/>
          <a:ext cx="0" cy="0"/>
          <a:chOff x="0" y="0"/>
          <a:chExt cx="0" cy="0"/>
        </a:xfrm>
      </p:grpSpPr>
      <p:pic>
        <p:nvPicPr>
          <p:cNvPr id="7" name="Imatge 1" descr="Diagrama&#10;&#10;El contenido generado por IA puede ser incorrecto.">
            <a:extLst>
              <a:ext uri="{FF2B5EF4-FFF2-40B4-BE49-F238E27FC236}">
                <a16:creationId xmlns:a16="http://schemas.microsoft.com/office/drawing/2014/main" id="{061173B5-E7FE-3892-7F33-6831B6BF51B5}"/>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054840" y="4087388"/>
            <a:ext cx="6150173" cy="5664416"/>
          </a:xfrm>
          <a:prstGeom prst="rect">
            <a:avLst/>
          </a:prstGeom>
          <a:noFill/>
          <a:ln>
            <a:noFill/>
          </a:ln>
        </p:spPr>
      </p:pic>
      <p:sp>
        <p:nvSpPr>
          <p:cNvPr id="142" name="Google Shape;142;g34519fc2d75_0_0">
            <a:extLst>
              <a:ext uri="{FF2B5EF4-FFF2-40B4-BE49-F238E27FC236}">
                <a16:creationId xmlns:a16="http://schemas.microsoft.com/office/drawing/2014/main" id="{D866D900-4F51-1056-672D-5432CFCA936D}"/>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B2AF078E-55EB-EF41-C3CB-6B664CFADA78}"/>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45</a:t>
            </a:fld>
            <a:endParaRPr/>
          </a:p>
        </p:txBody>
      </p:sp>
      <p:sp>
        <p:nvSpPr>
          <p:cNvPr id="2" name="Google Shape;154;g34519fc2d75_0_8">
            <a:extLst>
              <a:ext uri="{FF2B5EF4-FFF2-40B4-BE49-F238E27FC236}">
                <a16:creationId xmlns:a16="http://schemas.microsoft.com/office/drawing/2014/main" id="{E8947084-BF27-4934-5E71-7A5A181F33E1}"/>
              </a:ext>
            </a:extLst>
          </p:cNvPr>
          <p:cNvSpPr txBox="1"/>
          <p:nvPr/>
        </p:nvSpPr>
        <p:spPr>
          <a:xfrm>
            <a:off x="1336525" y="2678131"/>
            <a:ext cx="15163800" cy="6709489"/>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Plan:</a:t>
            </a:r>
            <a:r>
              <a:rPr lang="en-US" sz="3000" dirty="0">
                <a:solidFill>
                  <a:schemeClr val="dk1"/>
                </a:solidFill>
                <a:latin typeface="30"/>
                <a:ea typeface="Calibri"/>
                <a:cs typeface="Calibri"/>
                <a:sym typeface="Calibri"/>
              </a:rPr>
              <a:t> Identify significant environmental aspects and impacts, set clear objectives, and define specific actions.</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Do:</a:t>
            </a:r>
            <a:r>
              <a:rPr lang="en-US" sz="3000" dirty="0">
                <a:solidFill>
                  <a:schemeClr val="dk1"/>
                </a:solidFill>
                <a:latin typeface="30"/>
                <a:ea typeface="Calibri"/>
                <a:cs typeface="Calibri"/>
                <a:sym typeface="Calibri"/>
              </a:rPr>
              <a:t> Implement the planned processes to comply with </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30"/>
                <a:ea typeface="Calibri"/>
                <a:cs typeface="Calibri"/>
                <a:sym typeface="Calibri"/>
              </a:rPr>
              <a:t>	sustainability and regulatory requirements.</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Check:</a:t>
            </a:r>
            <a:r>
              <a:rPr lang="en-US" sz="3000" dirty="0">
                <a:solidFill>
                  <a:schemeClr val="dk1"/>
                </a:solidFill>
                <a:latin typeface="30"/>
                <a:ea typeface="Calibri"/>
                <a:cs typeface="Calibri"/>
                <a:sym typeface="Calibri"/>
              </a:rPr>
              <a:t> Monitor performance through internal audits and </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30"/>
                <a:ea typeface="Calibri"/>
                <a:cs typeface="Calibri"/>
                <a:sym typeface="Calibri"/>
              </a:rPr>
              <a:t>	management reviews, ensuring actions are effective.</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Act:</a:t>
            </a:r>
            <a:r>
              <a:rPr lang="en-US" sz="3000" dirty="0">
                <a:solidFill>
                  <a:schemeClr val="dk1"/>
                </a:solidFill>
                <a:latin typeface="30"/>
                <a:ea typeface="Calibri"/>
                <a:cs typeface="Calibri"/>
                <a:sym typeface="Calibri"/>
              </a:rPr>
              <a:t> Take corrective actions and continually improve  strategies, </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30"/>
                <a:ea typeface="Calibri"/>
                <a:cs typeface="Calibri"/>
                <a:sym typeface="Calibri"/>
              </a:rPr>
              <a:t>	creating a cycle of ongoing sustainability gains.</a:t>
            </a:r>
          </a:p>
        </p:txBody>
      </p:sp>
      <p:sp>
        <p:nvSpPr>
          <p:cNvPr id="3" name="Google Shape;155;g34519fc2d75_0_8">
            <a:extLst>
              <a:ext uri="{FF2B5EF4-FFF2-40B4-BE49-F238E27FC236}">
                <a16:creationId xmlns:a16="http://schemas.microsoft.com/office/drawing/2014/main" id="{D7F57021-F08F-0720-8C03-8BBF6BE37846}"/>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PDCA Cycle</a:t>
            </a:r>
          </a:p>
        </p:txBody>
      </p:sp>
      <p:sp>
        <p:nvSpPr>
          <p:cNvPr id="5" name="Google Shape;143;g34519fc2d75_0_0">
            <a:extLst>
              <a:ext uri="{FF2B5EF4-FFF2-40B4-BE49-F238E27FC236}">
                <a16:creationId xmlns:a16="http://schemas.microsoft.com/office/drawing/2014/main" id="{734FC064-2BE0-25FE-F4D3-1E621A2E7386}"/>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89382834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0FCF3C8F-3086-15AD-3248-AA293C16581B}"/>
            </a:ext>
          </a:extLst>
        </p:cNvPr>
        <p:cNvGrpSpPr/>
        <p:nvPr/>
      </p:nvGrpSpPr>
      <p:grpSpPr>
        <a:xfrm>
          <a:off x="0" y="0"/>
          <a:ext cx="0" cy="0"/>
          <a:chOff x="0" y="0"/>
          <a:chExt cx="0" cy="0"/>
        </a:xfrm>
      </p:grpSpPr>
      <p:pic>
        <p:nvPicPr>
          <p:cNvPr id="5" name="Imagen 6" descr="Diagrama, Esquemático&#10;&#10;El contenido generado por IA puede ser incorrecto.">
            <a:extLst>
              <a:ext uri="{FF2B5EF4-FFF2-40B4-BE49-F238E27FC236}">
                <a16:creationId xmlns:a16="http://schemas.microsoft.com/office/drawing/2014/main" id="{D183623C-CC23-C9A0-6642-6D3C9B95516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835639" y="4217360"/>
            <a:ext cx="7355091" cy="5429340"/>
          </a:xfrm>
          <a:prstGeom prst="rect">
            <a:avLst/>
          </a:prstGeom>
        </p:spPr>
      </p:pic>
      <p:sp>
        <p:nvSpPr>
          <p:cNvPr id="142" name="Google Shape;142;g34519fc2d75_0_0">
            <a:extLst>
              <a:ext uri="{FF2B5EF4-FFF2-40B4-BE49-F238E27FC236}">
                <a16:creationId xmlns:a16="http://schemas.microsoft.com/office/drawing/2014/main" id="{EBF1DF33-5B75-044B-EBCC-65DABFCB4E08}"/>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1A9F6C74-E1FE-E22F-2729-E82BE7276451}"/>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46</a:t>
            </a:fld>
            <a:endParaRPr/>
          </a:p>
        </p:txBody>
      </p:sp>
      <p:sp>
        <p:nvSpPr>
          <p:cNvPr id="2" name="Google Shape;154;g34519fc2d75_0_8">
            <a:extLst>
              <a:ext uri="{FF2B5EF4-FFF2-40B4-BE49-F238E27FC236}">
                <a16:creationId xmlns:a16="http://schemas.microsoft.com/office/drawing/2014/main" id="{8229341F-8338-D7B4-A7B5-D71EF6FD113F}"/>
              </a:ext>
            </a:extLst>
          </p:cNvPr>
          <p:cNvSpPr txBox="1"/>
          <p:nvPr/>
        </p:nvSpPr>
        <p:spPr>
          <a:xfrm>
            <a:off x="1336525" y="2678131"/>
            <a:ext cx="15163800" cy="7555874"/>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What is LCA?</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Methodology</a:t>
            </a:r>
            <a:r>
              <a:rPr lang="en-US" sz="3000" dirty="0">
                <a:solidFill>
                  <a:schemeClr val="dk1"/>
                </a:solidFill>
                <a:latin typeface="30"/>
                <a:ea typeface="Calibri"/>
                <a:cs typeface="Calibri"/>
                <a:sym typeface="Calibri"/>
              </a:rPr>
              <a:t> to evaluate environmental impacts of a product, service, or process across 	    its entire life cycle</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Considers: </a:t>
            </a:r>
            <a:r>
              <a:rPr lang="en-US" sz="3000" dirty="0">
                <a:solidFill>
                  <a:schemeClr val="dk1"/>
                </a:solidFill>
                <a:latin typeface="30"/>
                <a:ea typeface="Calibri"/>
                <a:cs typeface="Calibri"/>
                <a:sym typeface="Calibri"/>
              </a:rPr>
              <a:t>materials, energy, waste, and emissions</a:t>
            </a:r>
          </a:p>
          <a:p>
            <a:pPr marL="63500" marR="0" lvl="0" algn="just" rtl="0">
              <a:lnSpc>
                <a:spcPct val="150000"/>
              </a:lnSpc>
              <a:spcBef>
                <a:spcPts val="1200"/>
              </a:spcBef>
              <a:spcAft>
                <a:spcPts val="0"/>
              </a:spcAft>
              <a:buClr>
                <a:srgbClr val="04A6C2"/>
              </a:buClr>
              <a:buSzPts val="2500"/>
            </a:pPr>
            <a:endParaRPr lang="en-US" sz="3000" dirty="0">
              <a:solidFill>
                <a:schemeClr val="dk1"/>
              </a:solidFill>
              <a:latin typeface="30"/>
              <a:ea typeface="Calibri"/>
              <a:cs typeface="Calibri"/>
              <a:sym typeface="Calibri"/>
            </a:endParaRPr>
          </a:p>
          <a:p>
            <a:pPr marL="63500" marR="0" lvl="0" algn="just" rtl="0">
              <a:lnSpc>
                <a:spcPct val="150000"/>
              </a:lnSpc>
              <a:spcBef>
                <a:spcPts val="1200"/>
              </a:spcBef>
              <a:spcAft>
                <a:spcPts val="0"/>
              </a:spcAft>
              <a:buClr>
                <a:srgbClr val="04A6C2"/>
              </a:buClr>
              <a:buSzPts val="2500"/>
            </a:pPr>
            <a:r>
              <a:rPr lang="en-US" sz="3000" b="1" dirty="0">
                <a:solidFill>
                  <a:schemeClr val="dk1"/>
                </a:solidFill>
                <a:latin typeface="30"/>
                <a:ea typeface="Calibri"/>
                <a:cs typeface="Calibri"/>
                <a:sym typeface="Calibri"/>
              </a:rPr>
              <a:t>Application in Performing Arts</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Analysis </a:t>
            </a:r>
            <a:r>
              <a:rPr lang="en-US" sz="3000" dirty="0">
                <a:solidFill>
                  <a:schemeClr val="dk1"/>
                </a:solidFill>
                <a:latin typeface="30"/>
                <a:ea typeface="Calibri"/>
                <a:cs typeface="Calibri"/>
                <a:sym typeface="Calibri"/>
              </a:rPr>
              <a:t>from production to disposal of: Costumes, sets, </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30"/>
                <a:ea typeface="Calibri"/>
                <a:cs typeface="Calibri"/>
                <a:sym typeface="Calibri"/>
              </a:rPr>
              <a:t>	    props, energy use, waste streams</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Supports </a:t>
            </a:r>
            <a:r>
              <a:rPr lang="en-US" sz="3000" dirty="0">
                <a:solidFill>
                  <a:schemeClr val="dk1"/>
                </a:solidFill>
                <a:latin typeface="30"/>
                <a:ea typeface="Calibri"/>
                <a:cs typeface="Calibri"/>
                <a:sym typeface="Calibri"/>
              </a:rPr>
              <a:t>sustainable decision-making in theatres, festivals, and companies</a:t>
            </a:r>
          </a:p>
        </p:txBody>
      </p:sp>
      <p:sp>
        <p:nvSpPr>
          <p:cNvPr id="3" name="Google Shape;155;g34519fc2d75_0_8">
            <a:extLst>
              <a:ext uri="{FF2B5EF4-FFF2-40B4-BE49-F238E27FC236}">
                <a16:creationId xmlns:a16="http://schemas.microsoft.com/office/drawing/2014/main" id="{FB965B35-4A7D-6070-DF7D-68357F67E927}"/>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Life Cycle Assessment (LCA)</a:t>
            </a:r>
          </a:p>
        </p:txBody>
      </p:sp>
      <p:sp>
        <p:nvSpPr>
          <p:cNvPr id="4" name="Google Shape;114;p3">
            <a:extLst>
              <a:ext uri="{FF2B5EF4-FFF2-40B4-BE49-F238E27FC236}">
                <a16:creationId xmlns:a16="http://schemas.microsoft.com/office/drawing/2014/main" id="{DF900FDA-D4A7-BA4F-08AB-66681E395E28}"/>
              </a:ext>
            </a:extLst>
          </p:cNvPr>
          <p:cNvSpPr/>
          <p:nvPr/>
        </p:nvSpPr>
        <p:spPr>
          <a:xfrm rot="10800000">
            <a:off x="2013100" y="74991"/>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3715097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ABA4607D-8E5F-B6F5-5DFB-F4B2107A3F39}"/>
            </a:ext>
          </a:extLst>
        </p:cNvPr>
        <p:cNvGrpSpPr/>
        <p:nvPr/>
      </p:nvGrpSpPr>
      <p:grpSpPr>
        <a:xfrm>
          <a:off x="0" y="0"/>
          <a:ext cx="0" cy="0"/>
          <a:chOff x="0" y="0"/>
          <a:chExt cx="0" cy="0"/>
        </a:xfrm>
      </p:grpSpPr>
      <p:pic>
        <p:nvPicPr>
          <p:cNvPr id="5" name="Imagen 6" descr="Diagrama, Esquemático&#10;&#10;El contenido generado por IA puede ser incorrecto.">
            <a:extLst>
              <a:ext uri="{FF2B5EF4-FFF2-40B4-BE49-F238E27FC236}">
                <a16:creationId xmlns:a16="http://schemas.microsoft.com/office/drawing/2014/main" id="{A54E33A6-B6A5-82FD-C682-08A2818FB92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835639" y="209240"/>
            <a:ext cx="7355091" cy="5429340"/>
          </a:xfrm>
          <a:prstGeom prst="rect">
            <a:avLst/>
          </a:prstGeom>
        </p:spPr>
      </p:pic>
      <p:sp>
        <p:nvSpPr>
          <p:cNvPr id="142" name="Google Shape;142;g34519fc2d75_0_0">
            <a:extLst>
              <a:ext uri="{FF2B5EF4-FFF2-40B4-BE49-F238E27FC236}">
                <a16:creationId xmlns:a16="http://schemas.microsoft.com/office/drawing/2014/main" id="{213908CB-5272-A602-F91D-1A5646397D19}"/>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1552317B-E73F-E775-1D7C-3E23C53DA705}"/>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47</a:t>
            </a:fld>
            <a:endParaRPr/>
          </a:p>
        </p:txBody>
      </p:sp>
      <p:sp>
        <p:nvSpPr>
          <p:cNvPr id="2" name="Google Shape;154;g34519fc2d75_0_8">
            <a:extLst>
              <a:ext uri="{FF2B5EF4-FFF2-40B4-BE49-F238E27FC236}">
                <a16:creationId xmlns:a16="http://schemas.microsoft.com/office/drawing/2014/main" id="{05452A3C-F970-FE54-350A-29AE09CD0CA2}"/>
              </a:ext>
            </a:extLst>
          </p:cNvPr>
          <p:cNvSpPr txBox="1"/>
          <p:nvPr/>
        </p:nvSpPr>
        <p:spPr>
          <a:xfrm>
            <a:off x="1336525" y="2678131"/>
            <a:ext cx="15163800" cy="7709763"/>
          </a:xfrm>
          <a:prstGeom prst="rect">
            <a:avLst/>
          </a:prstGeom>
          <a:noFill/>
          <a:ln>
            <a:noFill/>
          </a:ln>
        </p:spPr>
        <p:txBody>
          <a:bodyPr spcFirstLastPara="1" wrap="square" lIns="91425" tIns="45700" rIns="91425" bIns="45700" anchor="t" anchorCtr="0">
            <a:spAutoFit/>
          </a:bodyPr>
          <a:lstStyle/>
          <a:p>
            <a:pPr marL="63500" marR="0" lvl="0" algn="just" rtl="0">
              <a:lnSpc>
                <a:spcPct val="150000"/>
              </a:lnSpc>
              <a:spcBef>
                <a:spcPts val="1200"/>
              </a:spcBef>
              <a:spcAft>
                <a:spcPts val="0"/>
              </a:spcAft>
              <a:buClr>
                <a:srgbClr val="04A6C2"/>
              </a:buClr>
              <a:buSzPts val="2500"/>
            </a:pPr>
            <a:r>
              <a:rPr lang="en-US" sz="3000" b="1" dirty="0">
                <a:solidFill>
                  <a:schemeClr val="dk1"/>
                </a:solidFill>
                <a:latin typeface="30"/>
                <a:ea typeface="Calibri"/>
                <a:cs typeface="Calibri"/>
                <a:sym typeface="Calibri"/>
              </a:rPr>
              <a:t>Phases of LCA in the Arts</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a:t>
            </a:r>
            <a:r>
              <a:rPr lang="en-US" sz="3000" b="1" dirty="0">
                <a:solidFill>
                  <a:schemeClr val="dk1"/>
                </a:solidFill>
                <a:latin typeface="Calibri"/>
                <a:ea typeface="Calibri"/>
                <a:cs typeface="Calibri"/>
                <a:sym typeface="Calibri"/>
              </a:rPr>
              <a:t> </a:t>
            </a:r>
            <a:r>
              <a:rPr lang="en-US" sz="3000" b="1" dirty="0">
                <a:solidFill>
                  <a:schemeClr val="dk1"/>
                </a:solidFill>
                <a:latin typeface="30"/>
                <a:ea typeface="Calibri"/>
                <a:cs typeface="Calibri"/>
                <a:sym typeface="Calibri"/>
              </a:rPr>
              <a:t>Pre-production,</a:t>
            </a:r>
            <a:r>
              <a:rPr lang="en-US" sz="3000" dirty="0">
                <a:solidFill>
                  <a:schemeClr val="dk1"/>
                </a:solidFill>
                <a:latin typeface="30"/>
                <a:ea typeface="Calibri"/>
                <a:cs typeface="Calibri"/>
                <a:sym typeface="Calibri"/>
              </a:rPr>
              <a:t> sourcing materials, planning</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Production,</a:t>
            </a:r>
            <a:r>
              <a:rPr lang="en-US" sz="3000" dirty="0">
                <a:solidFill>
                  <a:schemeClr val="dk1"/>
                </a:solidFill>
                <a:latin typeface="30"/>
                <a:ea typeface="Calibri"/>
                <a:cs typeface="Calibri"/>
                <a:sym typeface="Calibri"/>
              </a:rPr>
              <a:t> set building, costumes, energy use</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Performance, </a:t>
            </a:r>
            <a:r>
              <a:rPr lang="en-US" sz="3000" dirty="0">
                <a:solidFill>
                  <a:schemeClr val="dk1"/>
                </a:solidFill>
                <a:latin typeface="30"/>
                <a:ea typeface="Calibri"/>
                <a:cs typeface="Calibri"/>
                <a:sym typeface="Calibri"/>
              </a:rPr>
              <a:t>venue operations, audience impact</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Post-production, </a:t>
            </a:r>
            <a:r>
              <a:rPr lang="en-US" sz="3000" dirty="0">
                <a:solidFill>
                  <a:schemeClr val="dk1"/>
                </a:solidFill>
                <a:latin typeface="30"/>
                <a:ea typeface="Calibri"/>
                <a:cs typeface="Calibri"/>
                <a:sym typeface="Calibri"/>
              </a:rPr>
              <a:t>dismantling, recycling, waste handling</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Evaluation &amp; Continuous Improvement,</a:t>
            </a:r>
            <a:r>
              <a:rPr lang="en-US" sz="3000" dirty="0">
                <a:solidFill>
                  <a:schemeClr val="dk1"/>
                </a:solidFill>
                <a:latin typeface="30"/>
                <a:ea typeface="Calibri"/>
                <a:cs typeface="Calibri"/>
                <a:sym typeface="Calibri"/>
              </a:rPr>
              <a:t> lessons learned, new strategies</a:t>
            </a:r>
          </a:p>
          <a:p>
            <a:pPr marL="63500" marR="0" lvl="0" algn="just" rtl="0">
              <a:lnSpc>
                <a:spcPct val="150000"/>
              </a:lnSpc>
              <a:spcBef>
                <a:spcPts val="1200"/>
              </a:spcBef>
              <a:spcAft>
                <a:spcPts val="0"/>
              </a:spcAft>
              <a:buClr>
                <a:srgbClr val="04A6C2"/>
              </a:buClr>
              <a:buSzPts val="2500"/>
            </a:pPr>
            <a:r>
              <a:rPr lang="en-US" sz="3000" b="1" dirty="0">
                <a:solidFill>
                  <a:schemeClr val="dk1"/>
                </a:solidFill>
                <a:latin typeface="30"/>
                <a:ea typeface="Calibri"/>
                <a:cs typeface="Calibri"/>
                <a:sym typeface="Calibri"/>
              </a:rPr>
              <a:t>Related Assessments</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SEA </a:t>
            </a:r>
            <a:r>
              <a:rPr lang="en-US" sz="3000" dirty="0">
                <a:solidFill>
                  <a:schemeClr val="dk1"/>
                </a:solidFill>
                <a:latin typeface="30"/>
                <a:ea typeface="Calibri"/>
                <a:cs typeface="Calibri"/>
                <a:sym typeface="Calibri"/>
              </a:rPr>
              <a:t>(Strategic Environmental Assessment) – policies &amp; plans</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EIA</a:t>
            </a:r>
            <a:r>
              <a:rPr lang="en-US" sz="3000" dirty="0">
                <a:solidFill>
                  <a:schemeClr val="dk1"/>
                </a:solidFill>
                <a:latin typeface="30"/>
                <a:ea typeface="Calibri"/>
                <a:cs typeface="Calibri"/>
                <a:sym typeface="Calibri"/>
              </a:rPr>
              <a:t> (Environmental Impact Assessment) – specific projects</a:t>
            </a:r>
          </a:p>
        </p:txBody>
      </p:sp>
      <p:sp>
        <p:nvSpPr>
          <p:cNvPr id="3" name="Google Shape;155;g34519fc2d75_0_8">
            <a:extLst>
              <a:ext uri="{FF2B5EF4-FFF2-40B4-BE49-F238E27FC236}">
                <a16:creationId xmlns:a16="http://schemas.microsoft.com/office/drawing/2014/main" id="{DA00843A-81F4-AC05-B7D9-90A5ABF8CB36}"/>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Life Cycle Assessment (LCA)</a:t>
            </a:r>
          </a:p>
        </p:txBody>
      </p:sp>
      <p:sp>
        <p:nvSpPr>
          <p:cNvPr id="4" name="Google Shape;114;p3">
            <a:extLst>
              <a:ext uri="{FF2B5EF4-FFF2-40B4-BE49-F238E27FC236}">
                <a16:creationId xmlns:a16="http://schemas.microsoft.com/office/drawing/2014/main" id="{210A8C2C-5E06-7960-56EE-EF9163322674}"/>
              </a:ext>
            </a:extLst>
          </p:cNvPr>
          <p:cNvSpPr/>
          <p:nvPr/>
        </p:nvSpPr>
        <p:spPr>
          <a:xfrm rot="10800000">
            <a:off x="2013100" y="74991"/>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08949119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BA3D57-2CB4-C238-47CB-767976CF6EA4}"/>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DC84EF23-6F91-7CF3-15A8-E24E9D93106D}"/>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Freeform 3">
            <a:extLst>
              <a:ext uri="{FF2B5EF4-FFF2-40B4-BE49-F238E27FC236}">
                <a16:creationId xmlns:a16="http://schemas.microsoft.com/office/drawing/2014/main" id="{BC20AE6D-5BC2-4B46-4508-D82924840B5B}"/>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TextBox 4">
            <a:extLst>
              <a:ext uri="{FF2B5EF4-FFF2-40B4-BE49-F238E27FC236}">
                <a16:creationId xmlns:a16="http://schemas.microsoft.com/office/drawing/2014/main" id="{0CE3537C-A6FD-F336-38A5-FE404D83034E}"/>
              </a:ext>
            </a:extLst>
          </p:cNvPr>
          <p:cNvSpPr txBox="1"/>
          <p:nvPr/>
        </p:nvSpPr>
        <p:spPr>
          <a:xfrm>
            <a:off x="1828800" y="3009900"/>
            <a:ext cx="8534400" cy="101566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6000" b="1" i="0" u="none" strike="noStrike" kern="1200" cap="none" spc="0" normalizeH="0" baseline="0" noProof="0" dirty="0">
                <a:ln>
                  <a:noFill/>
                </a:ln>
                <a:solidFill>
                  <a:srgbClr val="3F6031"/>
                </a:solidFill>
                <a:effectLst/>
                <a:uLnTx/>
                <a:uFillTx/>
                <a:latin typeface="Calibri"/>
                <a:ea typeface="+mn-ea"/>
                <a:cs typeface="+mn-cs"/>
              </a:rPr>
              <a:t>Activity C3.A2</a:t>
            </a:r>
            <a:endParaRPr kumimoji="0" lang="en-GB" sz="6000" b="0" i="0" u="none" strike="noStrike" kern="1200" cap="none" spc="0" normalizeH="0" baseline="0" noProof="0" dirty="0">
              <a:ln>
                <a:noFill/>
              </a:ln>
              <a:solidFill>
                <a:srgbClr val="3F6031"/>
              </a:solidFill>
              <a:effectLst/>
              <a:uLnTx/>
              <a:uFillTx/>
              <a:latin typeface="Calibri"/>
              <a:ea typeface="+mn-ea"/>
              <a:cs typeface="+mn-cs"/>
            </a:endParaRPr>
          </a:p>
        </p:txBody>
      </p:sp>
      <p:sp>
        <p:nvSpPr>
          <p:cNvPr id="7" name="TextBox 6">
            <a:extLst>
              <a:ext uri="{FF2B5EF4-FFF2-40B4-BE49-F238E27FC236}">
                <a16:creationId xmlns:a16="http://schemas.microsoft.com/office/drawing/2014/main" id="{76CCB1F5-99AD-FD38-0EAB-21C69BF417F6}"/>
              </a:ext>
            </a:extLst>
          </p:cNvPr>
          <p:cNvSpPr txBox="1"/>
          <p:nvPr/>
        </p:nvSpPr>
        <p:spPr>
          <a:xfrm>
            <a:off x="1828800" y="3948619"/>
            <a:ext cx="15866165" cy="1638334"/>
          </a:xfrm>
          <a:prstGeom prst="rect">
            <a:avLst/>
          </a:prstGeom>
          <a:noFill/>
        </p:spPr>
        <p:txBody>
          <a:bodyPr wrap="square">
            <a:spAutoFit/>
          </a:bodyPr>
          <a:lstStyle/>
          <a:p>
            <a:pPr marL="80010" lvl="0">
              <a:lnSpc>
                <a:spcPct val="115000"/>
              </a:lnSpc>
              <a:spcBef>
                <a:spcPts val="600"/>
              </a:spcBef>
              <a:spcAft>
                <a:spcPts val="600"/>
              </a:spcAft>
              <a:buClrTx/>
              <a:defRPr/>
            </a:pPr>
            <a:r>
              <a:rPr lang="en-US" sz="4500" b="1" kern="1200" dirty="0">
                <a:solidFill>
                  <a:srgbClr val="569938"/>
                </a:solidFill>
                <a:latin typeface="Calibri" panose="020F0502020204030204" pitchFamily="34" charset="0"/>
                <a:cs typeface="+mn-cs"/>
              </a:rPr>
              <a:t>Applying Life Cycle Assessment (LCA) to a Sustainable Training Workshop</a:t>
            </a:r>
          </a:p>
        </p:txBody>
      </p:sp>
      <p:sp>
        <p:nvSpPr>
          <p:cNvPr id="9" name="TextBox 8">
            <a:extLst>
              <a:ext uri="{FF2B5EF4-FFF2-40B4-BE49-F238E27FC236}">
                <a16:creationId xmlns:a16="http://schemas.microsoft.com/office/drawing/2014/main" id="{3AE261B5-733C-B4D7-A6B2-EE0B0D7D3644}"/>
              </a:ext>
            </a:extLst>
          </p:cNvPr>
          <p:cNvSpPr txBox="1"/>
          <p:nvPr/>
        </p:nvSpPr>
        <p:spPr>
          <a:xfrm>
            <a:off x="3124201" y="5758190"/>
            <a:ext cx="10554788" cy="2708434"/>
          </a:xfrm>
          <a:prstGeom prst="rect">
            <a:avLst/>
          </a:prstGeom>
          <a:noFill/>
        </p:spPr>
        <p:txBody>
          <a:bodyPr wrap="square">
            <a:spAutoFit/>
          </a:bodyPr>
          <a:lstStyle/>
          <a:p>
            <a:pPr marL="457200" indent="-457200">
              <a:spcBef>
                <a:spcPts val="600"/>
              </a:spcBef>
              <a:spcAft>
                <a:spcPts val="600"/>
              </a:spcAft>
              <a:buFont typeface="Arial" panose="020B0604020202020204" pitchFamily="34" charset="0"/>
              <a:buChar char="•"/>
            </a:pPr>
            <a:r>
              <a:rPr lang="en-US" sz="3200" dirty="0">
                <a:latin typeface="Calibri" panose="020F0502020204030204" pitchFamily="34" charset="0"/>
                <a:ea typeface="Calibri" panose="020F0502020204030204" pitchFamily="34" charset="0"/>
                <a:cs typeface="Times New Roman" panose="02020603050405020304" pitchFamily="18" charset="0"/>
              </a:rPr>
              <a:t>Which stage showed the greatest environmental impact in your example?</a:t>
            </a:r>
            <a:endParaRPr lang="el-GR" sz="3200" dirty="0">
              <a:latin typeface="Calibri" panose="020F0502020204030204" pitchFamily="34" charset="0"/>
              <a:ea typeface="Calibri" panose="020F0502020204030204" pitchFamily="34" charset="0"/>
              <a:cs typeface="Times New Roman" panose="02020603050405020304" pitchFamily="18" charset="0"/>
            </a:endParaRPr>
          </a:p>
          <a:p>
            <a:pPr marL="457200" indent="-457200">
              <a:spcBef>
                <a:spcPts val="600"/>
              </a:spcBef>
              <a:spcAft>
                <a:spcPts val="600"/>
              </a:spcAft>
              <a:buFont typeface="Arial" panose="020B0604020202020204" pitchFamily="34" charset="0"/>
              <a:buChar char="•"/>
            </a:pPr>
            <a:r>
              <a:rPr lang="en-US" sz="3200" dirty="0">
                <a:latin typeface="Calibri" panose="020F0502020204030204" pitchFamily="34" charset="0"/>
                <a:ea typeface="Calibri" panose="020F0502020204030204" pitchFamily="34" charset="0"/>
                <a:cs typeface="Times New Roman" panose="02020603050405020304" pitchFamily="18" charset="0"/>
              </a:rPr>
              <a:t>Which ideas also create social, cultural, or educational benefits (e.g. accessibility, inclusion, awareness, participant engagement)?</a:t>
            </a:r>
            <a:endParaRPr lang="el-GR" sz="32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4072706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5901A9C9-F4A3-2A73-43FE-8D3B47740712}"/>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B3B4A25D-8ECD-F5D3-C7E3-759F3C62D557}"/>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38A35BCC-4137-9902-6676-6D6E4E922DED}"/>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49</a:t>
            </a:fld>
            <a:endParaRPr/>
          </a:p>
        </p:txBody>
      </p:sp>
      <p:sp>
        <p:nvSpPr>
          <p:cNvPr id="2" name="Google Shape;154;g34519fc2d75_0_8">
            <a:extLst>
              <a:ext uri="{FF2B5EF4-FFF2-40B4-BE49-F238E27FC236}">
                <a16:creationId xmlns:a16="http://schemas.microsoft.com/office/drawing/2014/main" id="{05D2CA92-1198-42FB-595C-69C8D4F8E507}"/>
              </a:ext>
            </a:extLst>
          </p:cNvPr>
          <p:cNvSpPr txBox="1"/>
          <p:nvPr/>
        </p:nvSpPr>
        <p:spPr>
          <a:xfrm>
            <a:off x="1336525" y="2678131"/>
            <a:ext cx="15163800" cy="4708941"/>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Energy efficiency </a:t>
            </a:r>
            <a:r>
              <a:rPr lang="en-US" sz="3000" dirty="0">
                <a:solidFill>
                  <a:schemeClr val="dk1"/>
                </a:solidFill>
                <a:latin typeface="30"/>
                <a:ea typeface="Calibri"/>
                <a:cs typeface="Calibri"/>
                <a:sym typeface="Calibri"/>
              </a:rPr>
              <a:t>means using the least amount of energy possible without compromising the artistic experience.</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Major energy uses in performing arts: house lighting, stage lighting, climate control (HVAC), set production, and audience/staff travel.</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Reducing energy consumption lowers costs, improves sustainability, and reduces environmental impact.</a:t>
            </a:r>
          </a:p>
        </p:txBody>
      </p:sp>
      <p:sp>
        <p:nvSpPr>
          <p:cNvPr id="3" name="Google Shape;155;g34519fc2d75_0_8">
            <a:extLst>
              <a:ext uri="{FF2B5EF4-FFF2-40B4-BE49-F238E27FC236}">
                <a16:creationId xmlns:a16="http://schemas.microsoft.com/office/drawing/2014/main" id="{4BB45851-20F8-A73C-B39E-8F8AD6F9B789}"/>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Energy Efficiency</a:t>
            </a:r>
          </a:p>
        </p:txBody>
      </p:sp>
      <p:sp>
        <p:nvSpPr>
          <p:cNvPr id="4" name="Google Shape;114;p3">
            <a:extLst>
              <a:ext uri="{FF2B5EF4-FFF2-40B4-BE49-F238E27FC236}">
                <a16:creationId xmlns:a16="http://schemas.microsoft.com/office/drawing/2014/main" id="{EE8B4EFE-F3B8-E2F9-162E-7F82D8E71E54}"/>
              </a:ext>
            </a:extLst>
          </p:cNvPr>
          <p:cNvSpPr/>
          <p:nvPr/>
        </p:nvSpPr>
        <p:spPr>
          <a:xfrm rot="10800000">
            <a:off x="2013100" y="74991"/>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4987988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g34519fc2d75_0_8"/>
          <p:cNvSpPr/>
          <p:nvPr/>
        </p:nvSpPr>
        <p:spPr>
          <a:xfrm rot="10800000" flipH="1">
            <a:off x="-996253" y="-6398558"/>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3" name="Google Shape;153;g34519fc2d75_0_8"/>
          <p:cNvSpPr/>
          <p:nvPr/>
        </p:nvSpPr>
        <p:spPr>
          <a:xfrm rot="10800000">
            <a:off x="1254625" y="93247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4" name="Google Shape;154;g34519fc2d75_0_8"/>
          <p:cNvSpPr txBox="1"/>
          <p:nvPr/>
        </p:nvSpPr>
        <p:spPr>
          <a:xfrm>
            <a:off x="1336525" y="2678131"/>
            <a:ext cx="15163800" cy="7286570"/>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None/>
            </a:pPr>
            <a:endParaRPr lang="el-GR" sz="25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3000" b="1" dirty="0">
                <a:solidFill>
                  <a:schemeClr val="dk1"/>
                </a:solidFill>
                <a:latin typeface="Calibri"/>
                <a:ea typeface="Calibri"/>
                <a:cs typeface="Calibri"/>
                <a:sym typeface="Calibri"/>
              </a:rPr>
              <a:t>Balances three essential pillars:</a:t>
            </a:r>
          </a:p>
          <a:p>
            <a:pPr marL="1828800" lvl="3" indent="-387350" algn="just">
              <a:lnSpc>
                <a:spcPct val="150000"/>
              </a:lnSpc>
              <a:spcBef>
                <a:spcPts val="1200"/>
              </a:spcBef>
              <a:buSzPts val="2500"/>
              <a:buFont typeface="Calibri"/>
              <a:buChar char="●"/>
            </a:pPr>
            <a:r>
              <a:rPr lang="en-US" sz="3000" dirty="0">
                <a:solidFill>
                  <a:schemeClr val="dk1"/>
                </a:solidFill>
                <a:latin typeface="Calibri"/>
                <a:ea typeface="Calibri"/>
                <a:cs typeface="Calibri"/>
                <a:sym typeface="Calibri"/>
              </a:rPr>
              <a:t>Care for the planet (Environmental)</a:t>
            </a:r>
          </a:p>
          <a:p>
            <a:pPr marL="1828800" lvl="3" indent="-387350" algn="just">
              <a:lnSpc>
                <a:spcPct val="150000"/>
              </a:lnSpc>
              <a:spcBef>
                <a:spcPts val="1200"/>
              </a:spcBef>
              <a:buSzPts val="2500"/>
              <a:buFont typeface="Calibri"/>
              <a:buChar char="●"/>
            </a:pPr>
            <a:r>
              <a:rPr lang="en-US" sz="3000" dirty="0">
                <a:solidFill>
                  <a:schemeClr val="dk1"/>
                </a:solidFill>
                <a:latin typeface="Calibri"/>
                <a:ea typeface="Calibri"/>
                <a:cs typeface="Calibri"/>
                <a:sym typeface="Calibri"/>
              </a:rPr>
              <a:t>Well-being of people (Social)</a:t>
            </a:r>
          </a:p>
          <a:p>
            <a:pPr marL="1828800" lvl="3" indent="-387350" algn="just">
              <a:lnSpc>
                <a:spcPct val="150000"/>
              </a:lnSpc>
              <a:spcBef>
                <a:spcPts val="1200"/>
              </a:spcBef>
              <a:buSzPts val="2500"/>
              <a:buFont typeface="Calibri"/>
              <a:buChar char="●"/>
            </a:pPr>
            <a:r>
              <a:rPr lang="en-US" sz="3000" dirty="0">
                <a:solidFill>
                  <a:schemeClr val="dk1"/>
                </a:solidFill>
                <a:latin typeface="Calibri"/>
                <a:ea typeface="Calibri"/>
                <a:cs typeface="Calibri"/>
                <a:sym typeface="Calibri"/>
              </a:rPr>
              <a:t>Economic viability of </a:t>
            </a:r>
            <a:r>
              <a:rPr lang="en-US" sz="3000" dirty="0" err="1">
                <a:solidFill>
                  <a:schemeClr val="dk1"/>
                </a:solidFill>
                <a:latin typeface="Calibri"/>
                <a:ea typeface="Calibri"/>
                <a:cs typeface="Calibri"/>
                <a:sym typeface="Calibri"/>
              </a:rPr>
              <a:t>organisations</a:t>
            </a:r>
            <a:r>
              <a:rPr lang="en-US" sz="3000" dirty="0">
                <a:solidFill>
                  <a:schemeClr val="dk1"/>
                </a:solidFill>
                <a:latin typeface="Calibri"/>
                <a:ea typeface="Calibri"/>
                <a:cs typeface="Calibri"/>
                <a:sym typeface="Calibri"/>
              </a:rPr>
              <a:t> (Economic)</a:t>
            </a:r>
            <a:endParaRPr lang="en-GB" sz="3000" b="1"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3000" b="1" dirty="0">
                <a:solidFill>
                  <a:schemeClr val="dk1"/>
                </a:solidFill>
                <a:latin typeface="Calibri"/>
                <a:ea typeface="Calibri"/>
                <a:cs typeface="Calibri"/>
                <a:sym typeface="Calibri"/>
              </a:rPr>
              <a:t>Widely used sustainability strategy across sectors</a:t>
            </a:r>
          </a:p>
          <a:p>
            <a:pPr marL="622300" marR="0" lvl="0" indent="-558800" algn="just" rtl="0">
              <a:lnSpc>
                <a:spcPct val="150000"/>
              </a:lnSpc>
              <a:spcBef>
                <a:spcPts val="1200"/>
              </a:spcBef>
              <a:spcAft>
                <a:spcPts val="0"/>
              </a:spcAft>
              <a:buClr>
                <a:srgbClr val="04A6C2"/>
              </a:buClr>
              <a:buSzPts val="2500"/>
              <a:buFont typeface="Noto Sans Symbols"/>
              <a:buChar char="⮚"/>
            </a:pPr>
            <a:r>
              <a:rPr lang="en-GB" sz="3000" b="1" dirty="0">
                <a:solidFill>
                  <a:schemeClr val="dk1"/>
                </a:solidFill>
                <a:latin typeface="Calibri"/>
                <a:ea typeface="Calibri"/>
                <a:cs typeface="Calibri"/>
                <a:sym typeface="Calibri"/>
              </a:rPr>
              <a:t>In performing arts: </a:t>
            </a:r>
            <a:r>
              <a:rPr lang="en-GB" sz="3000" dirty="0">
                <a:solidFill>
                  <a:schemeClr val="dk1"/>
                </a:solidFill>
                <a:latin typeface="Calibri"/>
                <a:ea typeface="Calibri"/>
                <a:cs typeface="Calibri"/>
                <a:sym typeface="Calibri"/>
              </a:rPr>
              <a:t>incomplete without Cultural dimension</a:t>
            </a:r>
          </a:p>
          <a:p>
            <a:pPr marL="622300" marR="0" lvl="0" indent="-558800" algn="just" rtl="0">
              <a:lnSpc>
                <a:spcPct val="150000"/>
              </a:lnSpc>
              <a:spcBef>
                <a:spcPts val="1200"/>
              </a:spcBef>
              <a:spcAft>
                <a:spcPts val="0"/>
              </a:spcAft>
              <a:buClr>
                <a:srgbClr val="04A6C2"/>
              </a:buClr>
              <a:buSzPts val="2500"/>
              <a:buFont typeface="Noto Sans Symbols"/>
              <a:buChar char="⮚"/>
            </a:pPr>
            <a:r>
              <a:rPr lang="en-GB" sz="3000" b="1" dirty="0">
                <a:solidFill>
                  <a:schemeClr val="dk1"/>
                </a:solidFill>
                <a:latin typeface="Calibri"/>
                <a:ea typeface="Calibri"/>
                <a:cs typeface="Calibri"/>
                <a:sym typeface="Calibri"/>
              </a:rPr>
              <a:t>Culture’s role: </a:t>
            </a:r>
            <a:r>
              <a:rPr lang="en-GB" sz="3000" dirty="0">
                <a:solidFill>
                  <a:schemeClr val="dk1"/>
                </a:solidFill>
                <a:latin typeface="Calibri"/>
                <a:ea typeface="Calibri"/>
                <a:cs typeface="Calibri"/>
                <a:sym typeface="Calibri"/>
              </a:rPr>
              <a:t>Values, traditions &amp; artistic expression shape environmental &amp; economic practices</a:t>
            </a:r>
          </a:p>
        </p:txBody>
      </p:sp>
      <p:sp>
        <p:nvSpPr>
          <p:cNvPr id="155" name="Google Shape;155;g34519fc2d75_0_8"/>
          <p:cNvSpPr txBox="1"/>
          <p:nvPr/>
        </p:nvSpPr>
        <p:spPr>
          <a:xfrm>
            <a:off x="1254624" y="2072632"/>
            <a:ext cx="15583200" cy="861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rgbClr val="000000"/>
              </a:buClr>
              <a:buFont typeface="Arial"/>
              <a:buNone/>
            </a:pPr>
            <a:r>
              <a:rPr lang="en-US" sz="5000" b="1" dirty="0">
                <a:solidFill>
                  <a:schemeClr val="dk1"/>
                </a:solidFill>
                <a:latin typeface="Calibri"/>
                <a:ea typeface="Calibri"/>
                <a:cs typeface="Calibri"/>
                <a:sym typeface="Calibri"/>
              </a:rPr>
              <a:t>The Triple Bottom Line (TBL)</a:t>
            </a:r>
            <a:endParaRPr sz="5000" b="1" dirty="0">
              <a:solidFill>
                <a:schemeClr val="dk1"/>
              </a:solidFill>
              <a:latin typeface="Calibri"/>
              <a:ea typeface="Calibri"/>
              <a:cs typeface="Calibri"/>
              <a:sym typeface="Calibri"/>
            </a:endParaRPr>
          </a:p>
        </p:txBody>
      </p:sp>
      <p:sp>
        <p:nvSpPr>
          <p:cNvPr id="156" name="Google Shape;156;g34519fc2d75_0_8"/>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5</a:t>
            </a:fld>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266D130A-2CD2-9622-2F99-74F10599D1F7}"/>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98321568-1382-FA8F-D35A-B4A579A978C9}"/>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C23A794A-523F-7AC1-3218-99C9FCAF8B47}"/>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50</a:t>
            </a:fld>
            <a:endParaRPr/>
          </a:p>
        </p:txBody>
      </p:sp>
      <p:sp>
        <p:nvSpPr>
          <p:cNvPr id="2" name="Google Shape;154;g34519fc2d75_0_8">
            <a:extLst>
              <a:ext uri="{FF2B5EF4-FFF2-40B4-BE49-F238E27FC236}">
                <a16:creationId xmlns:a16="http://schemas.microsoft.com/office/drawing/2014/main" id="{7A1743C8-7C04-CC3E-E8C6-4D9B1562B1F8}"/>
              </a:ext>
            </a:extLst>
          </p:cNvPr>
          <p:cNvSpPr txBox="1"/>
          <p:nvPr/>
        </p:nvSpPr>
        <p:spPr>
          <a:xfrm>
            <a:off x="1336525" y="3356549"/>
            <a:ext cx="15163800" cy="5401438"/>
          </a:xfrm>
          <a:prstGeom prst="rect">
            <a:avLst/>
          </a:prstGeom>
          <a:noFill/>
          <a:ln>
            <a:noFill/>
          </a:ln>
        </p:spPr>
        <p:txBody>
          <a:bodyPr spcFirstLastPara="1" wrap="square" lIns="91425" tIns="45700" rIns="91425" bIns="45700" anchor="t" anchorCtr="0">
            <a:spAutoFit/>
          </a:bodyPr>
          <a:lstStyle/>
          <a:p>
            <a:pPr marL="622300" indent="-558800" algn="just">
              <a:lnSpc>
                <a:spcPct val="150000"/>
              </a:lnSpc>
              <a:spcBef>
                <a:spcPts val="1200"/>
              </a:spcBef>
              <a:buClr>
                <a:srgbClr val="04A6C2"/>
              </a:buClr>
              <a:buSzPts val="2500"/>
              <a:buFont typeface="Noto Sans Symbols"/>
              <a:buChar char="⮚"/>
            </a:pPr>
            <a:r>
              <a:rPr lang="en-US" sz="3000" dirty="0">
                <a:solidFill>
                  <a:schemeClr val="dk1"/>
                </a:solidFill>
                <a:latin typeface="30"/>
                <a:ea typeface="Calibri"/>
                <a:cs typeface="Calibri"/>
              </a:rPr>
              <a:t>Data Collection and Measurement: Review energy invoices and contracts, use smart meters to track consumption, and identify hidden energy use to calculate KPIs.</a:t>
            </a:r>
            <a:endParaRPr lang="el-GR" sz="3000" dirty="0">
              <a:solidFill>
                <a:schemeClr val="dk1"/>
              </a:solidFill>
              <a:latin typeface="30"/>
              <a:ea typeface="Calibri"/>
              <a:cs typeface="Calibri"/>
            </a:endParaRPr>
          </a:p>
          <a:p>
            <a:pPr marL="622300" indent="-558800" algn="just">
              <a:lnSpc>
                <a:spcPct val="150000"/>
              </a:lnSpc>
              <a:spcBef>
                <a:spcPts val="1200"/>
              </a:spcBef>
              <a:buClr>
                <a:srgbClr val="04A6C2"/>
              </a:buClr>
              <a:buSzPts val="2500"/>
              <a:buFont typeface="Noto Sans Symbols"/>
              <a:buChar char="⮚"/>
            </a:pPr>
            <a:r>
              <a:rPr lang="en-US" sz="3000" dirty="0">
                <a:solidFill>
                  <a:schemeClr val="dk1"/>
                </a:solidFill>
                <a:latin typeface="30"/>
                <a:ea typeface="Calibri"/>
                <a:cs typeface="Calibri"/>
              </a:rPr>
              <a:t>Energy Audit and Diagnosis: Assess building, lighting, HVAC, materials, and transport inefficiencies to pinpoint key energy waste areas.</a:t>
            </a:r>
            <a:endParaRPr lang="el-GR" sz="3000" dirty="0">
              <a:solidFill>
                <a:schemeClr val="dk1"/>
              </a:solidFill>
              <a:latin typeface="30"/>
              <a:ea typeface="Calibri"/>
              <a:cs typeface="Calibri"/>
            </a:endParaRPr>
          </a:p>
          <a:p>
            <a:pPr marL="622300" indent="-558800" algn="just">
              <a:lnSpc>
                <a:spcPct val="150000"/>
              </a:lnSpc>
              <a:spcBef>
                <a:spcPts val="1200"/>
              </a:spcBef>
              <a:buClr>
                <a:srgbClr val="04A6C2"/>
              </a:buClr>
              <a:buSzPts val="2500"/>
              <a:buFont typeface="Noto Sans Symbols"/>
              <a:buChar char="⮚"/>
            </a:pPr>
            <a:r>
              <a:rPr lang="en-US" sz="3000" dirty="0">
                <a:solidFill>
                  <a:schemeClr val="dk1"/>
                </a:solidFill>
                <a:latin typeface="30"/>
                <a:ea typeface="Calibri"/>
                <a:cs typeface="Calibri"/>
              </a:rPr>
              <a:t>Developing an Action Plan: </a:t>
            </a:r>
            <a:r>
              <a:rPr lang="en-US" sz="3000" dirty="0" err="1">
                <a:solidFill>
                  <a:schemeClr val="dk1"/>
                </a:solidFill>
                <a:latin typeface="30"/>
                <a:ea typeface="Calibri"/>
                <a:cs typeface="Calibri"/>
              </a:rPr>
              <a:t>Prioritise</a:t>
            </a:r>
            <a:r>
              <a:rPr lang="en-US" sz="3000" dirty="0">
                <a:solidFill>
                  <a:schemeClr val="dk1"/>
                </a:solidFill>
                <a:latin typeface="30"/>
                <a:ea typeface="Calibri"/>
                <a:cs typeface="Calibri"/>
              </a:rPr>
              <a:t> actions such as upgrading insulation, switching to LEDs, using renewables, </a:t>
            </a:r>
            <a:r>
              <a:rPr lang="en-US" sz="3000" dirty="0" err="1">
                <a:solidFill>
                  <a:schemeClr val="dk1"/>
                </a:solidFill>
                <a:latin typeface="30"/>
                <a:ea typeface="Calibri"/>
                <a:cs typeface="Calibri"/>
              </a:rPr>
              <a:t>modernising</a:t>
            </a:r>
            <a:r>
              <a:rPr lang="en-US" sz="3000" dirty="0">
                <a:solidFill>
                  <a:schemeClr val="dk1"/>
                </a:solidFill>
                <a:latin typeface="30"/>
                <a:ea typeface="Calibri"/>
                <a:cs typeface="Calibri"/>
              </a:rPr>
              <a:t> HVAC, reusing materials, and promoting low-carbon mobility.</a:t>
            </a:r>
            <a:endParaRPr lang="el-GR" sz="3000" dirty="0">
              <a:solidFill>
                <a:schemeClr val="dk1"/>
              </a:solidFill>
              <a:latin typeface="30"/>
              <a:ea typeface="Calibri"/>
              <a:cs typeface="Calibri"/>
            </a:endParaRPr>
          </a:p>
        </p:txBody>
      </p:sp>
      <p:sp>
        <p:nvSpPr>
          <p:cNvPr id="3" name="Google Shape;155;g34519fc2d75_0_8">
            <a:extLst>
              <a:ext uri="{FF2B5EF4-FFF2-40B4-BE49-F238E27FC236}">
                <a16:creationId xmlns:a16="http://schemas.microsoft.com/office/drawing/2014/main" id="{F1F359EA-0967-089F-0E2A-0B4100D0E8C0}"/>
              </a:ext>
            </a:extLst>
          </p:cNvPr>
          <p:cNvSpPr txBox="1"/>
          <p:nvPr/>
        </p:nvSpPr>
        <p:spPr>
          <a:xfrm>
            <a:off x="2348450" y="1561564"/>
            <a:ext cx="15583200" cy="1631175"/>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a:solidFill>
                  <a:schemeClr val="tx1"/>
                </a:solidFill>
                <a:latin typeface="Calibri"/>
                <a:ea typeface="Calibri"/>
                <a:cs typeface="Calibri"/>
                <a:sym typeface="Calibri"/>
              </a:rPr>
              <a:t>Measuring, Analysing, and Optimising Energy Consumption</a:t>
            </a:r>
            <a:endParaRPr lang="en-US" sz="5000" b="1" dirty="0">
              <a:solidFill>
                <a:schemeClr val="tx1"/>
              </a:solidFill>
              <a:latin typeface="Calibri"/>
              <a:ea typeface="Calibri"/>
              <a:cs typeface="Calibri"/>
              <a:sym typeface="Calibri"/>
            </a:endParaRPr>
          </a:p>
        </p:txBody>
      </p:sp>
      <p:sp>
        <p:nvSpPr>
          <p:cNvPr id="4" name="Google Shape;114;p3">
            <a:extLst>
              <a:ext uri="{FF2B5EF4-FFF2-40B4-BE49-F238E27FC236}">
                <a16:creationId xmlns:a16="http://schemas.microsoft.com/office/drawing/2014/main" id="{1E407DC5-3250-D426-5102-342B83C07D19}"/>
              </a:ext>
            </a:extLst>
          </p:cNvPr>
          <p:cNvSpPr/>
          <p:nvPr/>
        </p:nvSpPr>
        <p:spPr>
          <a:xfrm rot="10800000">
            <a:off x="2013100" y="74991"/>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7847607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65D2BCDB-C1D7-FD84-2332-DAC50EA49E91}"/>
            </a:ext>
          </a:extLst>
        </p:cNvPr>
        <p:cNvGrpSpPr/>
        <p:nvPr/>
      </p:nvGrpSpPr>
      <p:grpSpPr>
        <a:xfrm>
          <a:off x="0" y="0"/>
          <a:ext cx="0" cy="0"/>
          <a:chOff x="0" y="0"/>
          <a:chExt cx="0" cy="0"/>
        </a:xfrm>
      </p:grpSpPr>
      <p:pic>
        <p:nvPicPr>
          <p:cNvPr id="6" name="Imagen 1" descr="Diagrama&#10;&#10;El contenido generado por IA puede ser incorrecto.">
            <a:extLst>
              <a:ext uri="{FF2B5EF4-FFF2-40B4-BE49-F238E27FC236}">
                <a16:creationId xmlns:a16="http://schemas.microsoft.com/office/drawing/2014/main" id="{FAB6F10B-0620-150F-5C9F-B2D2B77E299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278416" y="5309580"/>
            <a:ext cx="8684739" cy="4771867"/>
          </a:xfrm>
          <a:prstGeom prst="rect">
            <a:avLst/>
          </a:prstGeom>
        </p:spPr>
      </p:pic>
      <p:sp>
        <p:nvSpPr>
          <p:cNvPr id="142" name="Google Shape;142;g34519fc2d75_0_0">
            <a:extLst>
              <a:ext uri="{FF2B5EF4-FFF2-40B4-BE49-F238E27FC236}">
                <a16:creationId xmlns:a16="http://schemas.microsoft.com/office/drawing/2014/main" id="{F3FA0861-8671-AA25-BFF6-C6DEB6771611}"/>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E9BC75EF-6BA8-C9FE-6344-1078F79711C0}"/>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51</a:t>
            </a:fld>
            <a:endParaRPr/>
          </a:p>
        </p:txBody>
      </p:sp>
      <p:sp>
        <p:nvSpPr>
          <p:cNvPr id="2" name="Google Shape;154;g34519fc2d75_0_8">
            <a:extLst>
              <a:ext uri="{FF2B5EF4-FFF2-40B4-BE49-F238E27FC236}">
                <a16:creationId xmlns:a16="http://schemas.microsoft.com/office/drawing/2014/main" id="{847C60D0-8505-F33C-2950-5880FE9EF360}"/>
              </a:ext>
            </a:extLst>
          </p:cNvPr>
          <p:cNvSpPr txBox="1"/>
          <p:nvPr/>
        </p:nvSpPr>
        <p:spPr>
          <a:xfrm>
            <a:off x="1336525" y="2678131"/>
            <a:ext cx="15163800" cy="5709215"/>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The circular economy </a:t>
            </a:r>
            <a:r>
              <a:rPr lang="en-US" sz="3000" dirty="0">
                <a:solidFill>
                  <a:schemeClr val="dk1"/>
                </a:solidFill>
                <a:latin typeface="30"/>
                <a:ea typeface="Calibri"/>
                <a:cs typeface="Calibri"/>
                <a:sym typeface="Calibri"/>
              </a:rPr>
              <a:t>keeps products and materials in use for as long as possible, reducing waste and raw material use.</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It replaces the linear 'take–make–dispose' model with strategies such as reuse, repair, recycling, and sustainable design.</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In the EU, this model is a priority under</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30"/>
                <a:ea typeface="Calibri"/>
                <a:cs typeface="Calibri"/>
                <a:sym typeface="Calibri"/>
              </a:rPr>
              <a:t>	the </a:t>
            </a:r>
            <a:r>
              <a:rPr lang="en-US" sz="3000" b="1" dirty="0">
                <a:solidFill>
                  <a:schemeClr val="dk1"/>
                </a:solidFill>
                <a:latin typeface="30"/>
                <a:ea typeface="Calibri"/>
                <a:cs typeface="Calibri"/>
                <a:sym typeface="Calibri"/>
              </a:rPr>
              <a:t>Circular Economy Action Plan (2020) </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30"/>
                <a:ea typeface="Calibri"/>
                <a:cs typeface="Calibri"/>
                <a:sym typeface="Calibri"/>
              </a:rPr>
              <a:t>	aligned with the European Green Deal.</a:t>
            </a:r>
          </a:p>
        </p:txBody>
      </p:sp>
      <p:sp>
        <p:nvSpPr>
          <p:cNvPr id="3" name="Google Shape;155;g34519fc2d75_0_8">
            <a:extLst>
              <a:ext uri="{FF2B5EF4-FFF2-40B4-BE49-F238E27FC236}">
                <a16:creationId xmlns:a16="http://schemas.microsoft.com/office/drawing/2014/main" id="{EA2ED01E-4FD7-4534-B633-6CBB1872A3A8}"/>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Circular Economy in the Cultural Sector</a:t>
            </a:r>
          </a:p>
        </p:txBody>
      </p:sp>
      <p:sp>
        <p:nvSpPr>
          <p:cNvPr id="5" name="Google Shape;143;g34519fc2d75_0_0">
            <a:extLst>
              <a:ext uri="{FF2B5EF4-FFF2-40B4-BE49-F238E27FC236}">
                <a16:creationId xmlns:a16="http://schemas.microsoft.com/office/drawing/2014/main" id="{EE30D722-5209-E4C0-79F9-9D442E511C64}"/>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94914633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92878B58-9469-50E5-CC58-EA9925504BDA}"/>
            </a:ext>
          </a:extLst>
        </p:cNvPr>
        <p:cNvGrpSpPr/>
        <p:nvPr/>
      </p:nvGrpSpPr>
      <p:grpSpPr>
        <a:xfrm>
          <a:off x="0" y="0"/>
          <a:ext cx="0" cy="0"/>
          <a:chOff x="0" y="0"/>
          <a:chExt cx="0" cy="0"/>
        </a:xfrm>
      </p:grpSpPr>
      <p:pic>
        <p:nvPicPr>
          <p:cNvPr id="6" name="Imagen 2" descr="Diagrama&#10;&#10;El contenido generado por IA puede ser incorrecto.">
            <a:extLst>
              <a:ext uri="{FF2B5EF4-FFF2-40B4-BE49-F238E27FC236}">
                <a16:creationId xmlns:a16="http://schemas.microsoft.com/office/drawing/2014/main" id="{8503C967-6162-315A-27FB-26A8D2F5D8C9}"/>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2823" t="24645" r="2987"/>
          <a:stretch>
            <a:fillRect/>
          </a:stretch>
        </p:blipFill>
        <p:spPr bwMode="auto">
          <a:xfrm>
            <a:off x="11521440" y="2861027"/>
            <a:ext cx="6701807" cy="6701807"/>
          </a:xfrm>
          <a:prstGeom prst="rect">
            <a:avLst/>
          </a:prstGeom>
          <a:ln>
            <a:noFill/>
          </a:ln>
          <a:extLst>
            <a:ext uri="{53640926-AAD7-44D8-BBD7-CCE9431645EC}">
              <a14:shadowObscured xmlns:a14="http://schemas.microsoft.com/office/drawing/2010/main"/>
            </a:ext>
          </a:extLst>
        </p:spPr>
      </p:pic>
      <p:sp>
        <p:nvSpPr>
          <p:cNvPr id="142" name="Google Shape;142;g34519fc2d75_0_0">
            <a:extLst>
              <a:ext uri="{FF2B5EF4-FFF2-40B4-BE49-F238E27FC236}">
                <a16:creationId xmlns:a16="http://schemas.microsoft.com/office/drawing/2014/main" id="{5181CC17-DBAC-8ED6-AF07-D5B1139C8CB4}"/>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E2D19AF1-78A9-D052-C39E-D9ED04514DEE}"/>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52</a:t>
            </a:fld>
            <a:endParaRPr/>
          </a:p>
        </p:txBody>
      </p:sp>
      <p:sp>
        <p:nvSpPr>
          <p:cNvPr id="2" name="Google Shape;154;g34519fc2d75_0_8">
            <a:extLst>
              <a:ext uri="{FF2B5EF4-FFF2-40B4-BE49-F238E27FC236}">
                <a16:creationId xmlns:a16="http://schemas.microsoft.com/office/drawing/2014/main" id="{CBB195C0-0DBA-043A-13ED-6975366953E3}"/>
              </a:ext>
            </a:extLst>
          </p:cNvPr>
          <p:cNvSpPr txBox="1"/>
          <p:nvPr/>
        </p:nvSpPr>
        <p:spPr>
          <a:xfrm>
            <a:off x="1336525" y="2678131"/>
            <a:ext cx="11068033" cy="6709489"/>
          </a:xfrm>
          <a:prstGeom prst="rect">
            <a:avLst/>
          </a:prstGeom>
          <a:noFill/>
          <a:ln>
            <a:noFill/>
          </a:ln>
        </p:spPr>
        <p:txBody>
          <a:bodyPr spcFirstLastPara="1" wrap="square" lIns="91425" tIns="45700" rIns="91425" bIns="45700" anchor="t" anchorCtr="0">
            <a:spAutoFit/>
          </a:bodyPr>
          <a:lstStyle/>
          <a:p>
            <a:pPr marL="63500" marR="0" lvl="0" algn="just" rtl="0">
              <a:lnSpc>
                <a:spcPct val="150000"/>
              </a:lnSpc>
              <a:spcBef>
                <a:spcPts val="1200"/>
              </a:spcBef>
              <a:spcAft>
                <a:spcPts val="0"/>
              </a:spcAft>
              <a:buClr>
                <a:srgbClr val="04A6C2"/>
              </a:buClr>
              <a:buSzPts val="2500"/>
            </a:pPr>
            <a:r>
              <a:rPr lang="en-US" sz="3000" b="1" dirty="0">
                <a:solidFill>
                  <a:schemeClr val="dk1"/>
                </a:solidFill>
                <a:latin typeface="30"/>
                <a:ea typeface="Calibri"/>
                <a:cs typeface="Calibri"/>
                <a:sym typeface="Calibri"/>
              </a:rPr>
              <a:t>Why it matters</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dirty="0">
                <a:solidFill>
                  <a:schemeClr val="dk1"/>
                </a:solidFill>
                <a:latin typeface="30"/>
                <a:ea typeface="Calibri"/>
                <a:cs typeface="Calibri"/>
                <a:sym typeface="Calibri"/>
              </a:rPr>
              <a:t>Energy use varies with activities → need a clear baseline.</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dirty="0">
                <a:solidFill>
                  <a:schemeClr val="dk1"/>
                </a:solidFill>
                <a:latin typeface="30"/>
                <a:ea typeface="Calibri"/>
                <a:cs typeface="Calibri"/>
                <a:sym typeface="Calibri"/>
              </a:rPr>
              <a:t>Reduces costs + environmental impact.</a:t>
            </a:r>
          </a:p>
          <a:p>
            <a:pPr marL="63500" lvl="0" algn="just">
              <a:lnSpc>
                <a:spcPct val="150000"/>
              </a:lnSpc>
              <a:spcBef>
                <a:spcPts val="1200"/>
              </a:spcBef>
              <a:buClr>
                <a:srgbClr val="04A6C2"/>
              </a:buClr>
              <a:buSzPts val="2500"/>
            </a:pPr>
            <a:r>
              <a:rPr lang="en-US" sz="3000" b="1" dirty="0">
                <a:solidFill>
                  <a:schemeClr val="dk1"/>
                </a:solidFill>
                <a:latin typeface="30"/>
                <a:ea typeface="Calibri"/>
                <a:cs typeface="Calibri"/>
                <a:sym typeface="Calibri"/>
              </a:rPr>
              <a:t>1. Data Collection &amp; Measurement</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dirty="0">
                <a:solidFill>
                  <a:schemeClr val="dk1"/>
                </a:solidFill>
                <a:latin typeface="30"/>
                <a:ea typeface="Calibri"/>
                <a:cs typeface="Calibri"/>
                <a:sym typeface="Calibri"/>
              </a:rPr>
              <a:t>Review invoices &amp; contracts (12+ months).</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dirty="0">
                <a:solidFill>
                  <a:schemeClr val="dk1"/>
                </a:solidFill>
                <a:latin typeface="30"/>
                <a:ea typeface="Calibri"/>
                <a:cs typeface="Calibri"/>
                <a:sym typeface="Calibri"/>
              </a:rPr>
              <a:t>Use smart meters (auditorium, rehearsal rooms, HVAC, 			lighting).</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dirty="0">
                <a:solidFill>
                  <a:schemeClr val="dk1"/>
                </a:solidFill>
                <a:latin typeface="30"/>
                <a:ea typeface="Calibri"/>
                <a:cs typeface="Calibri"/>
                <a:sym typeface="Calibri"/>
              </a:rPr>
              <a:t>Identify patterns + hidden energy use.</a:t>
            </a:r>
          </a:p>
        </p:txBody>
      </p:sp>
      <p:sp>
        <p:nvSpPr>
          <p:cNvPr id="3" name="Google Shape;155;g34519fc2d75_0_8">
            <a:extLst>
              <a:ext uri="{FF2B5EF4-FFF2-40B4-BE49-F238E27FC236}">
                <a16:creationId xmlns:a16="http://schemas.microsoft.com/office/drawing/2014/main" id="{7DC0937A-7284-883B-873F-14D96F2B3CDF}"/>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Circular Economy Applications in Performing Arts</a:t>
            </a:r>
          </a:p>
        </p:txBody>
      </p:sp>
      <p:sp>
        <p:nvSpPr>
          <p:cNvPr id="4" name="Google Shape;114;p3">
            <a:extLst>
              <a:ext uri="{FF2B5EF4-FFF2-40B4-BE49-F238E27FC236}">
                <a16:creationId xmlns:a16="http://schemas.microsoft.com/office/drawing/2014/main" id="{98F0BAB5-340F-DD24-AD4A-04898D534495}"/>
              </a:ext>
            </a:extLst>
          </p:cNvPr>
          <p:cNvSpPr/>
          <p:nvPr/>
        </p:nvSpPr>
        <p:spPr>
          <a:xfrm rot="10800000">
            <a:off x="2013100" y="74991"/>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63112544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5D52EC65-88D6-6A34-1DCA-C42092905E21}"/>
            </a:ext>
          </a:extLst>
        </p:cNvPr>
        <p:cNvGrpSpPr/>
        <p:nvPr/>
      </p:nvGrpSpPr>
      <p:grpSpPr>
        <a:xfrm>
          <a:off x="0" y="0"/>
          <a:ext cx="0" cy="0"/>
          <a:chOff x="0" y="0"/>
          <a:chExt cx="0" cy="0"/>
        </a:xfrm>
      </p:grpSpPr>
      <p:pic>
        <p:nvPicPr>
          <p:cNvPr id="5" name="Imagen 2" descr="Diagrama&#10;&#10;El contenido generado por IA puede ser incorrecto.">
            <a:extLst>
              <a:ext uri="{FF2B5EF4-FFF2-40B4-BE49-F238E27FC236}">
                <a16:creationId xmlns:a16="http://schemas.microsoft.com/office/drawing/2014/main" id="{76BD9353-C4C7-6B0E-925F-618C200A9264}"/>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2823" t="24645" r="2987"/>
          <a:stretch>
            <a:fillRect/>
          </a:stretch>
        </p:blipFill>
        <p:spPr bwMode="auto">
          <a:xfrm>
            <a:off x="11521440" y="2861027"/>
            <a:ext cx="6701807" cy="6701807"/>
          </a:xfrm>
          <a:prstGeom prst="rect">
            <a:avLst/>
          </a:prstGeom>
          <a:ln>
            <a:noFill/>
          </a:ln>
          <a:extLst>
            <a:ext uri="{53640926-AAD7-44D8-BBD7-CCE9431645EC}">
              <a14:shadowObscured xmlns:a14="http://schemas.microsoft.com/office/drawing/2010/main"/>
            </a:ext>
          </a:extLst>
        </p:spPr>
      </p:pic>
      <p:sp>
        <p:nvSpPr>
          <p:cNvPr id="142" name="Google Shape;142;g34519fc2d75_0_0">
            <a:extLst>
              <a:ext uri="{FF2B5EF4-FFF2-40B4-BE49-F238E27FC236}">
                <a16:creationId xmlns:a16="http://schemas.microsoft.com/office/drawing/2014/main" id="{98CCCEC3-CA03-0229-2413-562BC20C5DC6}"/>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157856AA-FD36-D700-06EF-B7A5A183F3B0}"/>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53</a:t>
            </a:fld>
            <a:endParaRPr/>
          </a:p>
        </p:txBody>
      </p:sp>
      <p:sp>
        <p:nvSpPr>
          <p:cNvPr id="2" name="Google Shape;154;g34519fc2d75_0_8">
            <a:extLst>
              <a:ext uri="{FF2B5EF4-FFF2-40B4-BE49-F238E27FC236}">
                <a16:creationId xmlns:a16="http://schemas.microsoft.com/office/drawing/2014/main" id="{38964AD4-9074-A64F-09DA-F5F0FCE0ADE5}"/>
              </a:ext>
            </a:extLst>
          </p:cNvPr>
          <p:cNvSpPr txBox="1"/>
          <p:nvPr/>
        </p:nvSpPr>
        <p:spPr>
          <a:xfrm>
            <a:off x="1336525" y="2678131"/>
            <a:ext cx="12348995" cy="6863377"/>
          </a:xfrm>
          <a:prstGeom prst="rect">
            <a:avLst/>
          </a:prstGeom>
          <a:noFill/>
          <a:ln>
            <a:noFill/>
          </a:ln>
        </p:spPr>
        <p:txBody>
          <a:bodyPr spcFirstLastPara="1" wrap="square" lIns="91425" tIns="45700" rIns="91425" bIns="45700" anchor="t" anchorCtr="0">
            <a:spAutoFit/>
          </a:bodyPr>
          <a:lstStyle/>
          <a:p>
            <a:pPr marL="63500" lvl="0" algn="just">
              <a:lnSpc>
                <a:spcPct val="150000"/>
              </a:lnSpc>
              <a:spcBef>
                <a:spcPts val="1200"/>
              </a:spcBef>
              <a:buClr>
                <a:srgbClr val="04A6C2"/>
              </a:buClr>
              <a:buSzPts val="2500"/>
            </a:pPr>
            <a:r>
              <a:rPr lang="en-US" sz="3000" b="1" dirty="0">
                <a:solidFill>
                  <a:schemeClr val="dk1"/>
                </a:solidFill>
                <a:latin typeface="30"/>
                <a:ea typeface="Calibri"/>
                <a:cs typeface="Calibri"/>
                <a:sym typeface="Calibri"/>
              </a:rPr>
              <a:t>2. Energy Audit &amp; Diagnosis</a:t>
            </a:r>
            <a:endParaRPr lang="en-US" sz="3000" dirty="0">
              <a:solidFill>
                <a:schemeClr val="dk1"/>
              </a:solidFill>
              <a:latin typeface="30"/>
              <a:ea typeface="Calibri"/>
              <a:cs typeface="Calibri"/>
              <a:sym typeface="Calibri"/>
            </a:endParaRPr>
          </a:p>
          <a:p>
            <a:pPr marL="63500" lvl="0">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dirty="0">
                <a:solidFill>
                  <a:schemeClr val="dk1"/>
                </a:solidFill>
                <a:latin typeface="30"/>
                <a:ea typeface="Calibri"/>
                <a:cs typeface="Calibri"/>
                <a:sym typeface="Calibri"/>
              </a:rPr>
              <a:t>Building fabric		</a:t>
            </a:r>
            <a:r>
              <a:rPr lang="en-US" sz="3000" dirty="0">
                <a:solidFill>
                  <a:schemeClr val="dk1"/>
                </a:solidFill>
                <a:latin typeface="Calibri"/>
                <a:ea typeface="Calibri"/>
                <a:cs typeface="Calibri"/>
                <a:sym typeface="Calibri"/>
              </a:rPr>
              <a:t>• </a:t>
            </a:r>
            <a:r>
              <a:rPr lang="en-US" sz="3000" dirty="0">
                <a:solidFill>
                  <a:schemeClr val="dk1"/>
                </a:solidFill>
                <a:latin typeface="30"/>
                <a:ea typeface="Calibri"/>
                <a:cs typeface="Calibri"/>
                <a:sym typeface="Calibri"/>
              </a:rPr>
              <a:t>Lighting		</a:t>
            </a:r>
            <a:r>
              <a:rPr lang="en-US" sz="3000" dirty="0">
                <a:solidFill>
                  <a:schemeClr val="dk1"/>
                </a:solidFill>
                <a:latin typeface="Calibri"/>
                <a:ea typeface="Calibri"/>
                <a:cs typeface="Calibri"/>
                <a:sym typeface="Calibri"/>
              </a:rPr>
              <a:t>• </a:t>
            </a:r>
            <a:r>
              <a:rPr lang="en-US" sz="3000" dirty="0">
                <a:solidFill>
                  <a:schemeClr val="dk1"/>
                </a:solidFill>
                <a:latin typeface="30"/>
                <a:ea typeface="Calibri"/>
                <a:cs typeface="Calibri"/>
                <a:sym typeface="Calibri"/>
              </a:rPr>
              <a:t>Travel/transport</a:t>
            </a:r>
          </a:p>
          <a:p>
            <a:pPr marL="63500" lvl="0">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dirty="0">
                <a:solidFill>
                  <a:schemeClr val="dk1"/>
                </a:solidFill>
                <a:latin typeface="30"/>
                <a:ea typeface="Calibri"/>
                <a:cs typeface="Calibri"/>
                <a:sym typeface="Calibri"/>
              </a:rPr>
              <a:t>HVAC, </a:t>
            </a:r>
            <a:r>
              <a:rPr lang="en-US" sz="3000" dirty="0" err="1">
                <a:solidFill>
                  <a:schemeClr val="dk1"/>
                </a:solidFill>
                <a:latin typeface="30"/>
                <a:ea typeface="Calibri"/>
                <a:cs typeface="Calibri"/>
                <a:sym typeface="Calibri"/>
              </a:rPr>
              <a:t>modernise</a:t>
            </a:r>
            <a:r>
              <a:rPr lang="en-US" sz="3000" dirty="0">
                <a:solidFill>
                  <a:schemeClr val="dk1"/>
                </a:solidFill>
                <a:latin typeface="30"/>
                <a:ea typeface="Calibri"/>
                <a:cs typeface="Calibri"/>
                <a:sym typeface="Calibri"/>
              </a:rPr>
              <a:t>, add zoning/ programming - Props/sets</a:t>
            </a:r>
          </a:p>
          <a:p>
            <a:pPr marL="63500" marR="0" lvl="0" algn="just" rtl="0">
              <a:lnSpc>
                <a:spcPct val="150000"/>
              </a:lnSpc>
              <a:spcBef>
                <a:spcPts val="1200"/>
              </a:spcBef>
              <a:spcAft>
                <a:spcPts val="0"/>
              </a:spcAft>
              <a:buClr>
                <a:srgbClr val="04A6C2"/>
              </a:buClr>
              <a:buSzPts val="2500"/>
            </a:pPr>
            <a:r>
              <a:rPr lang="en-US" sz="3000" b="1" dirty="0">
                <a:solidFill>
                  <a:schemeClr val="dk1"/>
                </a:solidFill>
                <a:latin typeface="30"/>
                <a:ea typeface="Calibri"/>
                <a:cs typeface="Calibri"/>
                <a:sym typeface="Calibri"/>
              </a:rPr>
              <a:t>3. Action Plan for Energy Savings</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dirty="0">
                <a:solidFill>
                  <a:schemeClr val="dk1"/>
                </a:solidFill>
                <a:latin typeface="30"/>
                <a:ea typeface="Calibri"/>
                <a:cs typeface="Calibri"/>
                <a:sym typeface="Calibri"/>
              </a:rPr>
              <a:t>Upgrade insulation			</a:t>
            </a:r>
            <a:r>
              <a:rPr lang="en-US" sz="3000" dirty="0">
                <a:solidFill>
                  <a:schemeClr val="dk1"/>
                </a:solidFill>
                <a:latin typeface="Calibri"/>
                <a:ea typeface="Calibri"/>
                <a:cs typeface="Calibri"/>
                <a:sym typeface="Calibri"/>
              </a:rPr>
              <a:t>• </a:t>
            </a:r>
            <a:r>
              <a:rPr lang="en-US" sz="3000" dirty="0">
                <a:solidFill>
                  <a:schemeClr val="dk1"/>
                </a:solidFill>
                <a:latin typeface="30"/>
                <a:ea typeface="Calibri"/>
                <a:cs typeface="Calibri"/>
                <a:sym typeface="Calibri"/>
              </a:rPr>
              <a:t>Install renewable sources </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dirty="0">
                <a:solidFill>
                  <a:schemeClr val="dk1"/>
                </a:solidFill>
                <a:latin typeface="30"/>
                <a:ea typeface="Calibri"/>
                <a:cs typeface="Calibri"/>
                <a:sym typeface="Calibri"/>
              </a:rPr>
              <a:t>Switch to LED + motion sensors </a:t>
            </a:r>
            <a:r>
              <a:rPr lang="en-US" sz="3000" dirty="0">
                <a:solidFill>
                  <a:schemeClr val="dk1"/>
                </a:solidFill>
                <a:latin typeface="Calibri"/>
                <a:ea typeface="Calibri"/>
                <a:cs typeface="Calibri"/>
                <a:sym typeface="Calibri"/>
              </a:rPr>
              <a:t>• </a:t>
            </a:r>
            <a:r>
              <a:rPr lang="en-US" sz="3000" dirty="0" err="1">
                <a:solidFill>
                  <a:schemeClr val="dk1"/>
                </a:solidFill>
                <a:latin typeface="30"/>
                <a:ea typeface="Calibri"/>
                <a:cs typeface="Calibri"/>
                <a:sym typeface="Calibri"/>
              </a:rPr>
              <a:t>Modernise</a:t>
            </a:r>
            <a:r>
              <a:rPr lang="en-US" sz="3000" dirty="0">
                <a:solidFill>
                  <a:schemeClr val="dk1"/>
                </a:solidFill>
                <a:latin typeface="30"/>
                <a:ea typeface="Calibri"/>
                <a:cs typeface="Calibri"/>
                <a:sym typeface="Calibri"/>
              </a:rPr>
              <a:t> HVAC &amp; </a:t>
            </a:r>
            <a:r>
              <a:rPr lang="en-US" sz="3000" dirty="0" err="1">
                <a:solidFill>
                  <a:schemeClr val="dk1"/>
                </a:solidFill>
                <a:latin typeface="30"/>
                <a:ea typeface="Calibri"/>
                <a:cs typeface="Calibri"/>
                <a:sym typeface="Calibri"/>
              </a:rPr>
              <a:t>optimise</a:t>
            </a:r>
            <a:r>
              <a:rPr lang="en-US" sz="3000" dirty="0">
                <a:solidFill>
                  <a:schemeClr val="dk1"/>
                </a:solidFill>
                <a:latin typeface="30"/>
                <a:ea typeface="Calibri"/>
                <a:cs typeface="Calibri"/>
                <a:sym typeface="Calibri"/>
              </a:rPr>
              <a:t> usage </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dirty="0">
                <a:solidFill>
                  <a:schemeClr val="dk1"/>
                </a:solidFill>
                <a:latin typeface="30"/>
                <a:ea typeface="Calibri"/>
                <a:cs typeface="Calibri"/>
                <a:sym typeface="Calibri"/>
              </a:rPr>
              <a:t>Encourage </a:t>
            </a:r>
            <a:r>
              <a:rPr lang="en-US" sz="3000" dirty="0" err="1">
                <a:solidFill>
                  <a:schemeClr val="dk1"/>
                </a:solidFill>
                <a:latin typeface="30"/>
                <a:ea typeface="Calibri"/>
                <a:cs typeface="Calibri"/>
                <a:sym typeface="Calibri"/>
              </a:rPr>
              <a:t>behaviour</a:t>
            </a:r>
            <a:r>
              <a:rPr lang="en-US" sz="3000" dirty="0">
                <a:solidFill>
                  <a:schemeClr val="dk1"/>
                </a:solidFill>
                <a:latin typeface="30"/>
                <a:ea typeface="Calibri"/>
                <a:cs typeface="Calibri"/>
                <a:sym typeface="Calibri"/>
              </a:rPr>
              <a:t> changes + green purchasing </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dirty="0">
                <a:solidFill>
                  <a:schemeClr val="dk1"/>
                </a:solidFill>
                <a:latin typeface="30"/>
                <a:ea typeface="Calibri"/>
                <a:cs typeface="Calibri"/>
                <a:sym typeface="Calibri"/>
              </a:rPr>
              <a:t>Partner with local suppliers.</a:t>
            </a:r>
          </a:p>
        </p:txBody>
      </p:sp>
      <p:sp>
        <p:nvSpPr>
          <p:cNvPr id="3" name="Google Shape;155;g34519fc2d75_0_8">
            <a:extLst>
              <a:ext uri="{FF2B5EF4-FFF2-40B4-BE49-F238E27FC236}">
                <a16:creationId xmlns:a16="http://schemas.microsoft.com/office/drawing/2014/main" id="{37598539-C706-6EB8-0628-101449612413}"/>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Circular Economy Applications in Performing Arts</a:t>
            </a:r>
          </a:p>
        </p:txBody>
      </p:sp>
      <p:sp>
        <p:nvSpPr>
          <p:cNvPr id="4" name="Google Shape;114;p3">
            <a:extLst>
              <a:ext uri="{FF2B5EF4-FFF2-40B4-BE49-F238E27FC236}">
                <a16:creationId xmlns:a16="http://schemas.microsoft.com/office/drawing/2014/main" id="{1770F994-50A3-10C4-4555-760A8E795AD0}"/>
              </a:ext>
            </a:extLst>
          </p:cNvPr>
          <p:cNvSpPr/>
          <p:nvPr/>
        </p:nvSpPr>
        <p:spPr>
          <a:xfrm rot="10800000">
            <a:off x="2013100" y="74991"/>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142563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AB31192E-51EE-E66D-DED5-CB71494D740E}"/>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2BCE0294-F6EC-8E3F-5631-AC2E2373128F}"/>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B2C3A552-392C-7ADB-26AD-22F4388A61EE}"/>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54</a:t>
            </a:fld>
            <a:endParaRPr dirty="0"/>
          </a:p>
        </p:txBody>
      </p:sp>
      <p:sp>
        <p:nvSpPr>
          <p:cNvPr id="2" name="Google Shape;154;g34519fc2d75_0_8">
            <a:extLst>
              <a:ext uri="{FF2B5EF4-FFF2-40B4-BE49-F238E27FC236}">
                <a16:creationId xmlns:a16="http://schemas.microsoft.com/office/drawing/2014/main" id="{F0A328B1-D0CA-90E7-856C-1E9130E8D031}"/>
              </a:ext>
            </a:extLst>
          </p:cNvPr>
          <p:cNvSpPr txBox="1"/>
          <p:nvPr/>
        </p:nvSpPr>
        <p:spPr>
          <a:xfrm>
            <a:off x="1336525" y="2678131"/>
            <a:ext cx="15163800" cy="6247824"/>
          </a:xfrm>
          <a:prstGeom prst="rect">
            <a:avLst/>
          </a:prstGeom>
          <a:noFill/>
          <a:ln>
            <a:noFill/>
          </a:ln>
        </p:spPr>
        <p:txBody>
          <a:bodyPr spcFirstLastPara="1" wrap="square" lIns="91425" tIns="45700" rIns="91425" bIns="45700" anchor="t" anchorCtr="0">
            <a:spAutoFit/>
          </a:bodyPr>
          <a:lstStyle/>
          <a:p>
            <a:pPr marL="63500" marR="0" lvl="0" algn="just" rtl="0">
              <a:lnSpc>
                <a:spcPct val="150000"/>
              </a:lnSpc>
              <a:spcBef>
                <a:spcPts val="1200"/>
              </a:spcBef>
              <a:spcAft>
                <a:spcPts val="0"/>
              </a:spcAft>
              <a:buClr>
                <a:srgbClr val="04A6C2"/>
              </a:buClr>
              <a:buSzPts val="2500"/>
            </a:pPr>
            <a:r>
              <a:rPr lang="en-US" sz="3000" b="1" dirty="0">
                <a:solidFill>
                  <a:schemeClr val="dk1"/>
                </a:solidFill>
                <a:latin typeface="30"/>
                <a:ea typeface="Calibri"/>
                <a:cs typeface="Calibri"/>
                <a:sym typeface="Calibri"/>
              </a:rPr>
              <a:t>Greenhouse gas (GHG) emissions </a:t>
            </a:r>
            <a:r>
              <a:rPr lang="en-US" sz="3000" dirty="0">
                <a:solidFill>
                  <a:schemeClr val="dk1"/>
                </a:solidFill>
                <a:latin typeface="30"/>
                <a:ea typeface="Calibri"/>
                <a:cs typeface="Calibri"/>
                <a:sym typeface="Calibri"/>
              </a:rPr>
              <a:t>are those that contribute to global warming, including carbon dioxide (CO₂), methane (CH₄), and nitrous oxide (N₂O). These gases are primarily generated by human activities.</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GHGs such as CO₂, CH₄, and N₂O trap heat in the atmosphere, driving climate change.</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In performing arts, emissions come from energy use, transport, materials, and digital services.</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EU's Zero Pollution Action Plan </a:t>
            </a:r>
            <a:r>
              <a:rPr lang="en-US" sz="3000" dirty="0">
                <a:solidFill>
                  <a:schemeClr val="dk1"/>
                </a:solidFill>
                <a:latin typeface="30"/>
                <a:ea typeface="Calibri"/>
                <a:cs typeface="Calibri"/>
                <a:sym typeface="Calibri"/>
              </a:rPr>
              <a:t>aims to reduce pollution by 2030 and achieve a toxic-free environment by 2050.</a:t>
            </a:r>
          </a:p>
        </p:txBody>
      </p:sp>
      <p:sp>
        <p:nvSpPr>
          <p:cNvPr id="3" name="Google Shape;155;g34519fc2d75_0_8">
            <a:extLst>
              <a:ext uri="{FF2B5EF4-FFF2-40B4-BE49-F238E27FC236}">
                <a16:creationId xmlns:a16="http://schemas.microsoft.com/office/drawing/2014/main" id="{072A6862-EDB7-3DED-F321-DABE9038432A}"/>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Greenhouse Gas (GHG) Emissions</a:t>
            </a:r>
          </a:p>
        </p:txBody>
      </p:sp>
      <p:sp>
        <p:nvSpPr>
          <p:cNvPr id="5" name="Google Shape;143;g34519fc2d75_0_0">
            <a:extLst>
              <a:ext uri="{FF2B5EF4-FFF2-40B4-BE49-F238E27FC236}">
                <a16:creationId xmlns:a16="http://schemas.microsoft.com/office/drawing/2014/main" id="{63DEF5D3-9E15-8227-817B-137B2E0A14AE}"/>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81624061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66EC5D9C-4FFC-A20E-629E-FA0BAC3FF841}"/>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F8C172C9-3838-52E6-62DD-F18FFD8DC645}"/>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A91E1C49-274B-281B-457C-C08A87E9500B}"/>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55</a:t>
            </a:fld>
            <a:endParaRPr dirty="0"/>
          </a:p>
        </p:txBody>
      </p:sp>
      <p:sp>
        <p:nvSpPr>
          <p:cNvPr id="2" name="Google Shape;154;g34519fc2d75_0_8">
            <a:extLst>
              <a:ext uri="{FF2B5EF4-FFF2-40B4-BE49-F238E27FC236}">
                <a16:creationId xmlns:a16="http://schemas.microsoft.com/office/drawing/2014/main" id="{C2CA68BF-853A-7B9B-CCE4-4E5FB5B4D982}"/>
              </a:ext>
            </a:extLst>
          </p:cNvPr>
          <p:cNvSpPr txBox="1"/>
          <p:nvPr/>
        </p:nvSpPr>
        <p:spPr>
          <a:xfrm>
            <a:off x="1336525" y="2678131"/>
            <a:ext cx="15163800" cy="7632818"/>
          </a:xfrm>
          <a:prstGeom prst="rect">
            <a:avLst/>
          </a:prstGeom>
          <a:noFill/>
          <a:ln>
            <a:noFill/>
          </a:ln>
        </p:spPr>
        <p:txBody>
          <a:bodyPr spcFirstLastPara="1" wrap="square" lIns="91425" tIns="45700" rIns="91425" bIns="45700" anchor="t" anchorCtr="0">
            <a:spAutoFit/>
          </a:bodyPr>
          <a:lstStyle/>
          <a:p>
            <a:pPr marL="63500" marR="0" lvl="0" algn="just" rtl="0">
              <a:lnSpc>
                <a:spcPct val="150000"/>
              </a:lnSpc>
              <a:spcBef>
                <a:spcPts val="1200"/>
              </a:spcBef>
              <a:spcAft>
                <a:spcPts val="0"/>
              </a:spcAft>
              <a:buClr>
                <a:srgbClr val="04A6C2"/>
              </a:buClr>
              <a:buSzPts val="2500"/>
            </a:pPr>
            <a:r>
              <a:rPr lang="en-US" sz="3000" dirty="0">
                <a:solidFill>
                  <a:schemeClr val="dk1"/>
                </a:solidFill>
                <a:latin typeface="30"/>
                <a:ea typeface="Calibri"/>
                <a:cs typeface="Calibri"/>
                <a:sym typeface="Calibri"/>
              </a:rPr>
              <a:t>This </a:t>
            </a:r>
            <a:r>
              <a:rPr lang="en-US" sz="3000" b="1" dirty="0">
                <a:solidFill>
                  <a:schemeClr val="dk1"/>
                </a:solidFill>
                <a:latin typeface="30"/>
                <a:ea typeface="Calibri"/>
                <a:cs typeface="Calibri"/>
                <a:sym typeface="Calibri"/>
              </a:rPr>
              <a:t>international standard </a:t>
            </a:r>
            <a:r>
              <a:rPr lang="en-US" sz="3000" dirty="0">
                <a:solidFill>
                  <a:schemeClr val="dk1"/>
                </a:solidFill>
                <a:latin typeface="30"/>
                <a:ea typeface="Calibri"/>
                <a:cs typeface="Calibri"/>
                <a:sym typeface="Calibri"/>
              </a:rPr>
              <a:t>provides a clear framework for identify significant emissions sources, quantify relevant emissions, reporting and verifying GHG emissions at the </a:t>
            </a:r>
            <a:r>
              <a:rPr lang="en-US" sz="3000" dirty="0" err="1">
                <a:solidFill>
                  <a:schemeClr val="dk1"/>
                </a:solidFill>
                <a:latin typeface="30"/>
                <a:ea typeface="Calibri"/>
                <a:cs typeface="Calibri"/>
                <a:sym typeface="Calibri"/>
              </a:rPr>
              <a:t>organisational</a:t>
            </a:r>
            <a:r>
              <a:rPr lang="en-US" sz="3000" dirty="0">
                <a:solidFill>
                  <a:schemeClr val="dk1"/>
                </a:solidFill>
                <a:latin typeface="30"/>
                <a:ea typeface="Calibri"/>
                <a:cs typeface="Calibri"/>
                <a:sym typeface="Calibri"/>
              </a:rPr>
              <a:t> level.</a:t>
            </a:r>
          </a:p>
          <a:p>
            <a:pPr marL="622300" indent="-558800" algn="just">
              <a:lnSpc>
                <a:spcPct val="150000"/>
              </a:lnSpc>
              <a:spcBef>
                <a:spcPts val="1200"/>
              </a:spcBef>
              <a:buClr>
                <a:srgbClr val="04A6C2"/>
              </a:buClr>
              <a:buSzPts val="2500"/>
              <a:buFont typeface="Noto Sans Symbols"/>
              <a:buChar char="⮚"/>
            </a:pPr>
            <a:r>
              <a:rPr lang="en-US" sz="3000" b="1" dirty="0">
                <a:solidFill>
                  <a:schemeClr val="dk1"/>
                </a:solidFill>
                <a:latin typeface="30"/>
                <a:ea typeface="Calibri"/>
                <a:cs typeface="Calibri"/>
                <a:sym typeface="Calibri"/>
              </a:rPr>
              <a:t>GHG Protocol Event Standard </a:t>
            </a:r>
            <a:r>
              <a:rPr lang="en-US" sz="3000" dirty="0">
                <a:solidFill>
                  <a:schemeClr val="dk1"/>
                </a:solidFill>
                <a:latin typeface="30"/>
                <a:ea typeface="Calibri"/>
                <a:cs typeface="Calibri"/>
                <a:sym typeface="Calibri"/>
              </a:rPr>
              <a:t>– Adapts ISO principles to concerts, festivals, and touring productions.</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ISO 14064-1:2019</a:t>
            </a:r>
            <a:r>
              <a:rPr lang="en-US" sz="3000" dirty="0">
                <a:solidFill>
                  <a:schemeClr val="dk1"/>
                </a:solidFill>
                <a:latin typeface="30"/>
                <a:ea typeface="Calibri"/>
                <a:cs typeface="Calibri"/>
                <a:sym typeface="Calibri"/>
              </a:rPr>
              <a:t> – Framework for identifying, quantifying, reporting, and verifying </a:t>
            </a:r>
            <a:r>
              <a:rPr lang="en-US" sz="3000" dirty="0" err="1">
                <a:solidFill>
                  <a:schemeClr val="dk1"/>
                </a:solidFill>
                <a:latin typeface="30"/>
                <a:ea typeface="Calibri"/>
                <a:cs typeface="Calibri"/>
                <a:sym typeface="Calibri"/>
              </a:rPr>
              <a:t>organisational</a:t>
            </a:r>
            <a:r>
              <a:rPr lang="en-US" sz="3000" dirty="0">
                <a:solidFill>
                  <a:schemeClr val="dk1"/>
                </a:solidFill>
                <a:latin typeface="30"/>
                <a:ea typeface="Calibri"/>
                <a:cs typeface="Calibri"/>
                <a:sym typeface="Calibri"/>
              </a:rPr>
              <a:t> GHG emissions.</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u="sng" dirty="0">
                <a:solidFill>
                  <a:schemeClr val="dk1"/>
                </a:solidFill>
                <a:latin typeface="30"/>
                <a:ea typeface="Calibri"/>
                <a:cs typeface="Calibri"/>
                <a:sym typeface="Calibri"/>
              </a:rPr>
              <a:t>New regulation:</a:t>
            </a:r>
            <a:r>
              <a:rPr lang="en-US" sz="3000" b="1" dirty="0">
                <a:solidFill>
                  <a:schemeClr val="dk1"/>
                </a:solidFill>
                <a:latin typeface="30"/>
                <a:ea typeface="Calibri"/>
                <a:cs typeface="Calibri"/>
                <a:sym typeface="Calibri"/>
              </a:rPr>
              <a:t> Royal Decree 214/2025 (Spain) </a:t>
            </a:r>
            <a:r>
              <a:rPr lang="en-US" sz="3000" dirty="0">
                <a:solidFill>
                  <a:schemeClr val="dk1"/>
                </a:solidFill>
                <a:latin typeface="30"/>
                <a:ea typeface="Calibri"/>
                <a:cs typeface="Calibri"/>
                <a:sym typeface="Calibri"/>
              </a:rPr>
              <a:t>– Requires large institutions and public institutions to calculate, report and reduce their carbon footprints, supported by a five-year reduction plan.</a:t>
            </a:r>
          </a:p>
        </p:txBody>
      </p:sp>
      <p:sp>
        <p:nvSpPr>
          <p:cNvPr id="3" name="Google Shape;155;g34519fc2d75_0_8">
            <a:extLst>
              <a:ext uri="{FF2B5EF4-FFF2-40B4-BE49-F238E27FC236}">
                <a16:creationId xmlns:a16="http://schemas.microsoft.com/office/drawing/2014/main" id="{A575B3C1-831A-2DFA-BE34-E2BDCE9F03A6}"/>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Standards and Frameworks</a:t>
            </a:r>
          </a:p>
        </p:txBody>
      </p:sp>
      <p:sp>
        <p:nvSpPr>
          <p:cNvPr id="5" name="Google Shape;143;g34519fc2d75_0_0">
            <a:extLst>
              <a:ext uri="{FF2B5EF4-FFF2-40B4-BE49-F238E27FC236}">
                <a16:creationId xmlns:a16="http://schemas.microsoft.com/office/drawing/2014/main" id="{4131363E-6038-D72A-E9E2-A572FDF4FF59}"/>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05195610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036F4D0C-ABD0-C64C-587E-D4753988722B}"/>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3C089944-2494-E743-7F48-04EB82A03C14}"/>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1D31979B-2CF3-033B-9C2E-B65802EF85CB}"/>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56</a:t>
            </a:fld>
            <a:endParaRPr/>
          </a:p>
        </p:txBody>
      </p:sp>
      <p:sp>
        <p:nvSpPr>
          <p:cNvPr id="2" name="Google Shape;154;g34519fc2d75_0_8">
            <a:extLst>
              <a:ext uri="{FF2B5EF4-FFF2-40B4-BE49-F238E27FC236}">
                <a16:creationId xmlns:a16="http://schemas.microsoft.com/office/drawing/2014/main" id="{8958F269-3C40-000D-3E8B-8DD4684F3E6E}"/>
              </a:ext>
            </a:extLst>
          </p:cNvPr>
          <p:cNvSpPr txBox="1"/>
          <p:nvPr/>
        </p:nvSpPr>
        <p:spPr>
          <a:xfrm>
            <a:off x="1336525" y="2678131"/>
            <a:ext cx="15163800" cy="5016718"/>
          </a:xfrm>
          <a:prstGeom prst="rect">
            <a:avLst/>
          </a:prstGeom>
          <a:noFill/>
          <a:ln>
            <a:noFill/>
          </a:ln>
        </p:spPr>
        <p:txBody>
          <a:bodyPr spcFirstLastPara="1" wrap="square" lIns="91425" tIns="45700" rIns="91425" bIns="45700" anchor="t" anchorCtr="0">
            <a:spAutoFit/>
          </a:bodyPr>
          <a:lstStyle/>
          <a:p>
            <a:pPr marL="577850" marR="0" lvl="0" indent="-514350" algn="just" rtl="0">
              <a:lnSpc>
                <a:spcPct val="150000"/>
              </a:lnSpc>
              <a:spcBef>
                <a:spcPts val="1200"/>
              </a:spcBef>
              <a:spcAft>
                <a:spcPts val="0"/>
              </a:spcAft>
              <a:buClr>
                <a:srgbClr val="04A6C2"/>
              </a:buClr>
              <a:buSzPts val="2500"/>
              <a:buFont typeface="Wingdings" panose="05000000000000000000" pitchFamily="2" charset="2"/>
              <a:buChar char="§"/>
            </a:pPr>
            <a:r>
              <a:rPr lang="en-US" sz="3000" b="1" dirty="0">
                <a:solidFill>
                  <a:schemeClr val="tx1"/>
                </a:solidFill>
                <a:latin typeface="30"/>
                <a:ea typeface="Calibri"/>
                <a:cs typeface="Calibri"/>
                <a:sym typeface="Calibri"/>
              </a:rPr>
              <a:t>Define scope: </a:t>
            </a:r>
            <a:r>
              <a:rPr lang="en-US" sz="3000" dirty="0">
                <a:solidFill>
                  <a:schemeClr val="tx1"/>
                </a:solidFill>
                <a:latin typeface="30"/>
                <a:ea typeface="Calibri"/>
                <a:cs typeface="Calibri"/>
                <a:sym typeface="Calibri"/>
              </a:rPr>
              <a:t>Include direct, indirect, and value chain emissions relevant to the production or organization</a:t>
            </a:r>
          </a:p>
          <a:p>
            <a:pPr marL="577850" marR="0" lvl="0" indent="-514350" algn="just" rtl="0">
              <a:lnSpc>
                <a:spcPct val="150000"/>
              </a:lnSpc>
              <a:spcBef>
                <a:spcPts val="1200"/>
              </a:spcBef>
              <a:spcAft>
                <a:spcPts val="0"/>
              </a:spcAft>
              <a:buClr>
                <a:srgbClr val="04A6C2"/>
              </a:buClr>
              <a:buSzPts val="2500"/>
              <a:buFont typeface="Wingdings" panose="05000000000000000000" pitchFamily="2" charset="2"/>
              <a:buChar char="§"/>
            </a:pPr>
            <a:r>
              <a:rPr lang="en-US" sz="3000" b="1" dirty="0">
                <a:solidFill>
                  <a:schemeClr val="tx1"/>
                </a:solidFill>
                <a:latin typeface="30"/>
                <a:ea typeface="Calibri"/>
                <a:cs typeface="Calibri"/>
                <a:sym typeface="Calibri"/>
              </a:rPr>
              <a:t>Collect activity data: </a:t>
            </a:r>
            <a:r>
              <a:rPr lang="en-US" sz="3000" dirty="0">
                <a:solidFill>
                  <a:schemeClr val="tx1"/>
                </a:solidFill>
                <a:latin typeface="30"/>
                <a:ea typeface="Calibri"/>
                <a:cs typeface="Calibri"/>
                <a:sym typeface="Calibri"/>
              </a:rPr>
              <a:t>Energy use, travel distances, material quantities, and waste volumes.</a:t>
            </a:r>
          </a:p>
          <a:p>
            <a:pPr marL="577850" marR="0" lvl="0" indent="-514350" algn="just" rtl="0">
              <a:lnSpc>
                <a:spcPct val="150000"/>
              </a:lnSpc>
              <a:spcBef>
                <a:spcPts val="1200"/>
              </a:spcBef>
              <a:spcAft>
                <a:spcPts val="0"/>
              </a:spcAft>
              <a:buClr>
                <a:srgbClr val="04A6C2"/>
              </a:buClr>
              <a:buSzPts val="2500"/>
              <a:buFont typeface="Wingdings" panose="05000000000000000000" pitchFamily="2" charset="2"/>
              <a:buChar char="§"/>
            </a:pPr>
            <a:r>
              <a:rPr lang="en-US" sz="3000" b="1" dirty="0">
                <a:solidFill>
                  <a:schemeClr val="tx1"/>
                </a:solidFill>
                <a:latin typeface="30"/>
                <a:ea typeface="Calibri"/>
                <a:cs typeface="Calibri"/>
                <a:sym typeface="Calibri"/>
              </a:rPr>
              <a:t>Apply emission factors: </a:t>
            </a:r>
            <a:r>
              <a:rPr lang="en-US" sz="3000" dirty="0">
                <a:solidFill>
                  <a:schemeClr val="tx1"/>
                </a:solidFill>
                <a:latin typeface="30"/>
                <a:ea typeface="Calibri"/>
                <a:cs typeface="Calibri"/>
                <a:sym typeface="Calibri"/>
              </a:rPr>
              <a:t>Convert activity data to CO₂ equivalents using </a:t>
            </a:r>
            <a:r>
              <a:rPr lang="en-US" sz="3000" dirty="0" err="1">
                <a:solidFill>
                  <a:schemeClr val="tx1"/>
                </a:solidFill>
                <a:latin typeface="30"/>
                <a:ea typeface="Calibri"/>
                <a:cs typeface="Calibri"/>
                <a:sym typeface="Calibri"/>
              </a:rPr>
              <a:t>recognised</a:t>
            </a:r>
            <a:r>
              <a:rPr lang="en-US" sz="3000" dirty="0">
                <a:solidFill>
                  <a:schemeClr val="tx1"/>
                </a:solidFill>
                <a:latin typeface="30"/>
                <a:ea typeface="Calibri"/>
                <a:cs typeface="Calibri"/>
                <a:sym typeface="Calibri"/>
              </a:rPr>
              <a:t> databases.</a:t>
            </a:r>
          </a:p>
          <a:p>
            <a:pPr marL="577850" marR="0" lvl="0" indent="-514350" algn="just" rtl="0">
              <a:lnSpc>
                <a:spcPct val="150000"/>
              </a:lnSpc>
              <a:spcBef>
                <a:spcPts val="1200"/>
              </a:spcBef>
              <a:spcAft>
                <a:spcPts val="0"/>
              </a:spcAft>
              <a:buClr>
                <a:srgbClr val="04A6C2"/>
              </a:buClr>
              <a:buSzPts val="2500"/>
              <a:buFont typeface="Wingdings" panose="05000000000000000000" pitchFamily="2" charset="2"/>
              <a:buChar char="§"/>
            </a:pPr>
            <a:r>
              <a:rPr lang="en-US" sz="3000" b="1" dirty="0">
                <a:solidFill>
                  <a:schemeClr val="tx1"/>
                </a:solidFill>
                <a:latin typeface="30"/>
                <a:ea typeface="Calibri"/>
                <a:cs typeface="Calibri"/>
                <a:sym typeface="Calibri"/>
              </a:rPr>
              <a:t>Calculate the footprint: </a:t>
            </a:r>
            <a:r>
              <a:rPr lang="en-US" sz="3000" dirty="0">
                <a:solidFill>
                  <a:schemeClr val="tx1"/>
                </a:solidFill>
                <a:latin typeface="30"/>
                <a:ea typeface="Calibri"/>
                <a:cs typeface="Calibri"/>
                <a:sym typeface="Calibri"/>
              </a:rPr>
              <a:t>total emissions and identify major contributors.</a:t>
            </a:r>
          </a:p>
          <a:p>
            <a:pPr marL="577850" marR="0" lvl="0" indent="-514350" algn="just" rtl="0">
              <a:lnSpc>
                <a:spcPct val="150000"/>
              </a:lnSpc>
              <a:spcBef>
                <a:spcPts val="1200"/>
              </a:spcBef>
              <a:spcAft>
                <a:spcPts val="0"/>
              </a:spcAft>
              <a:buClr>
                <a:srgbClr val="04A6C2"/>
              </a:buClr>
              <a:buSzPts val="2500"/>
              <a:buFont typeface="Wingdings" panose="05000000000000000000" pitchFamily="2" charset="2"/>
              <a:buChar char="§"/>
            </a:pPr>
            <a:r>
              <a:rPr lang="en-US" sz="3000" dirty="0">
                <a:solidFill>
                  <a:schemeClr val="tx1"/>
                </a:solidFill>
                <a:latin typeface="30"/>
                <a:ea typeface="Calibri"/>
                <a:cs typeface="Calibri"/>
                <a:sym typeface="Calibri"/>
              </a:rPr>
              <a:t>Plan </a:t>
            </a:r>
            <a:r>
              <a:rPr lang="en-US" sz="3000" b="1" dirty="0">
                <a:solidFill>
                  <a:schemeClr val="tx1"/>
                </a:solidFill>
                <a:latin typeface="30"/>
                <a:ea typeface="Calibri"/>
                <a:cs typeface="Calibri"/>
                <a:sym typeface="Calibri"/>
              </a:rPr>
              <a:t>reduction strategies </a:t>
            </a:r>
            <a:r>
              <a:rPr lang="en-US" sz="3000" dirty="0">
                <a:solidFill>
                  <a:schemeClr val="tx1"/>
                </a:solidFill>
                <a:latin typeface="30"/>
                <a:ea typeface="Calibri"/>
                <a:cs typeface="Calibri"/>
                <a:sym typeface="Calibri"/>
              </a:rPr>
              <a:t>based on results.</a:t>
            </a:r>
          </a:p>
        </p:txBody>
      </p:sp>
      <p:sp>
        <p:nvSpPr>
          <p:cNvPr id="3" name="Google Shape;155;g34519fc2d75_0_8">
            <a:extLst>
              <a:ext uri="{FF2B5EF4-FFF2-40B4-BE49-F238E27FC236}">
                <a16:creationId xmlns:a16="http://schemas.microsoft.com/office/drawing/2014/main" id="{1282DE22-ACB3-0850-3C15-B6157459994C}"/>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Carbon Footprint: How to Measure</a:t>
            </a:r>
          </a:p>
        </p:txBody>
      </p:sp>
      <p:sp>
        <p:nvSpPr>
          <p:cNvPr id="5" name="Google Shape;143;g34519fc2d75_0_0">
            <a:extLst>
              <a:ext uri="{FF2B5EF4-FFF2-40B4-BE49-F238E27FC236}">
                <a16:creationId xmlns:a16="http://schemas.microsoft.com/office/drawing/2014/main" id="{2D354351-3E3B-ABA7-780F-37D90C37D1B8}"/>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89420549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CD62FAEE-B6D2-7D86-B443-651D5AE3B7B1}"/>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F2FACDF8-C6E9-88B8-BE7C-B0FB2A4DD5F7}"/>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3FBFACA4-8456-0AC5-7182-E9468E38597C}"/>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57</a:t>
            </a:fld>
            <a:endParaRPr dirty="0"/>
          </a:p>
        </p:txBody>
      </p:sp>
      <p:sp>
        <p:nvSpPr>
          <p:cNvPr id="3" name="Google Shape;155;g34519fc2d75_0_8">
            <a:extLst>
              <a:ext uri="{FF2B5EF4-FFF2-40B4-BE49-F238E27FC236}">
                <a16:creationId xmlns:a16="http://schemas.microsoft.com/office/drawing/2014/main" id="{D722EC8D-A142-4235-26B3-3816F678D709}"/>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Tools and Offsetting</a:t>
            </a:r>
          </a:p>
        </p:txBody>
      </p:sp>
      <p:sp>
        <p:nvSpPr>
          <p:cNvPr id="5" name="Google Shape;143;g34519fc2d75_0_0">
            <a:extLst>
              <a:ext uri="{FF2B5EF4-FFF2-40B4-BE49-F238E27FC236}">
                <a16:creationId xmlns:a16="http://schemas.microsoft.com/office/drawing/2014/main" id="{6B6C364A-EF91-7A97-A406-0E3C46BC416B}"/>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 name="Google Shape;154;g34519fc2d75_0_8">
            <a:extLst>
              <a:ext uri="{FF2B5EF4-FFF2-40B4-BE49-F238E27FC236}">
                <a16:creationId xmlns:a16="http://schemas.microsoft.com/office/drawing/2014/main" id="{F001EFF6-637C-75C7-5EE7-673F4768CC4D}"/>
              </a:ext>
            </a:extLst>
          </p:cNvPr>
          <p:cNvSpPr txBox="1"/>
          <p:nvPr/>
        </p:nvSpPr>
        <p:spPr>
          <a:xfrm>
            <a:off x="1336525" y="2678131"/>
            <a:ext cx="15163800" cy="5709215"/>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Useful tools: </a:t>
            </a:r>
            <a:r>
              <a:rPr lang="en-US" sz="3000" dirty="0">
                <a:solidFill>
                  <a:schemeClr val="dk1"/>
                </a:solidFill>
                <a:latin typeface="30"/>
                <a:ea typeface="Calibri"/>
                <a:cs typeface="Calibri"/>
                <a:sym typeface="Calibri"/>
              </a:rPr>
              <a:t>Creative Climate Tool, GCC Carbon Calculator, SME Carbon Calculator.</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Offsetting: </a:t>
            </a:r>
            <a:r>
              <a:rPr lang="en-US" sz="3000" dirty="0">
                <a:solidFill>
                  <a:schemeClr val="dk1"/>
                </a:solidFill>
                <a:latin typeface="30"/>
                <a:ea typeface="Calibri"/>
                <a:cs typeface="Calibri"/>
                <a:sym typeface="Calibri"/>
              </a:rPr>
              <a:t>Compensate unavoidable emissions by supporting projects that remove or prevent GHG emissions.</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Important: </a:t>
            </a:r>
          </a:p>
          <a:p>
            <a:pPr marL="63500" lvl="6" algn="just">
              <a:lnSpc>
                <a:spcPct val="150000"/>
              </a:lnSpc>
              <a:spcBef>
                <a:spcPts val="1200"/>
              </a:spcBef>
              <a:buClr>
                <a:srgbClr val="04A6C2"/>
              </a:buClr>
              <a:buSzPts val="2500"/>
            </a:pPr>
            <a:r>
              <a:rPr lang="en-US" sz="3000" b="1" dirty="0">
                <a:solidFill>
                  <a:schemeClr val="dk1"/>
                </a:solidFill>
                <a:latin typeface="30"/>
                <a:ea typeface="Calibri"/>
                <a:cs typeface="Calibri"/>
                <a:sym typeface="Calibri"/>
              </a:rPr>
              <a:t>	Reduction should always be </a:t>
            </a:r>
            <a:r>
              <a:rPr lang="en-US" sz="3000" b="1" dirty="0" err="1">
                <a:solidFill>
                  <a:schemeClr val="dk1"/>
                </a:solidFill>
                <a:latin typeface="30"/>
                <a:ea typeface="Calibri"/>
                <a:cs typeface="Calibri"/>
                <a:sym typeface="Calibri"/>
              </a:rPr>
              <a:t>prioritised</a:t>
            </a:r>
            <a:r>
              <a:rPr lang="en-US" sz="3000" b="1" dirty="0">
                <a:solidFill>
                  <a:schemeClr val="dk1"/>
                </a:solidFill>
                <a:latin typeface="30"/>
                <a:ea typeface="Calibri"/>
                <a:cs typeface="Calibri"/>
                <a:sym typeface="Calibri"/>
              </a:rPr>
              <a:t> </a:t>
            </a:r>
            <a:r>
              <a:rPr lang="en-US" sz="3000" dirty="0">
                <a:solidFill>
                  <a:schemeClr val="dk1"/>
                </a:solidFill>
                <a:latin typeface="30"/>
                <a:ea typeface="Calibri"/>
                <a:cs typeface="Calibri"/>
                <a:sym typeface="Calibri"/>
              </a:rPr>
              <a:t>before offsetting.</a:t>
            </a:r>
          </a:p>
          <a:p>
            <a:pPr marL="63500" lvl="6" algn="just">
              <a:lnSpc>
                <a:spcPct val="150000"/>
              </a:lnSpc>
              <a:spcBef>
                <a:spcPts val="1200"/>
              </a:spcBef>
              <a:buClr>
                <a:srgbClr val="04A6C2"/>
              </a:buClr>
              <a:buSzPts val="2500"/>
            </a:pPr>
            <a:r>
              <a:rPr lang="en-US" sz="3000" dirty="0">
                <a:solidFill>
                  <a:schemeClr val="dk1"/>
                </a:solidFill>
                <a:latin typeface="30"/>
                <a:ea typeface="Calibri"/>
                <a:cs typeface="Calibri"/>
                <a:sym typeface="Calibri"/>
              </a:rPr>
              <a:t>	</a:t>
            </a:r>
            <a:r>
              <a:rPr lang="en-GB" b="1" dirty="0"/>
              <a:t> </a:t>
            </a:r>
            <a:r>
              <a:rPr lang="en-GB" sz="3000" b="1" dirty="0">
                <a:solidFill>
                  <a:schemeClr val="dk1"/>
                </a:solidFill>
                <a:latin typeface="30"/>
                <a:ea typeface="Calibri"/>
                <a:cs typeface="Calibri"/>
              </a:rPr>
              <a:t>Offsetting should never be the first step towards achieving Net Zero</a:t>
            </a:r>
            <a:r>
              <a:rPr lang="en-GB" sz="3000" dirty="0">
                <a:solidFill>
                  <a:schemeClr val="dk1"/>
                </a:solidFill>
                <a:latin typeface="30"/>
                <a:ea typeface="Calibri"/>
                <a:cs typeface="Calibri"/>
              </a:rPr>
              <a:t>. </a:t>
            </a:r>
            <a:r>
              <a:rPr lang="en-US" sz="3000" dirty="0">
                <a:solidFill>
                  <a:schemeClr val="dk1"/>
                </a:solidFill>
                <a:latin typeface="30"/>
                <a:ea typeface="Calibri"/>
                <a:cs typeface="Calibri"/>
              </a:rPr>
              <a:t>At least 80% of 	emissions should first be reduced through an internal </a:t>
            </a:r>
            <a:r>
              <a:rPr lang="en-US" sz="3000" dirty="0" err="1">
                <a:solidFill>
                  <a:schemeClr val="dk1"/>
                </a:solidFill>
                <a:latin typeface="30"/>
                <a:ea typeface="Calibri"/>
                <a:cs typeface="Calibri"/>
              </a:rPr>
              <a:t>decarbonisation</a:t>
            </a:r>
            <a:r>
              <a:rPr lang="en-US" sz="3000" dirty="0">
                <a:solidFill>
                  <a:schemeClr val="dk1"/>
                </a:solidFill>
                <a:latin typeface="30"/>
                <a:ea typeface="Calibri"/>
                <a:cs typeface="Calibri"/>
              </a:rPr>
              <a:t> plan</a:t>
            </a:r>
            <a:endParaRPr lang="en-US" sz="3000" dirty="0">
              <a:solidFill>
                <a:schemeClr val="dk1"/>
              </a:solidFill>
              <a:latin typeface="30"/>
              <a:ea typeface="Calibri"/>
              <a:cs typeface="Calibri"/>
              <a:sym typeface="Calibri"/>
            </a:endParaRPr>
          </a:p>
        </p:txBody>
      </p:sp>
    </p:spTree>
    <p:extLst>
      <p:ext uri="{BB962C8B-B14F-4D97-AF65-F5344CB8AC3E}">
        <p14:creationId xmlns:p14="http://schemas.microsoft.com/office/powerpoint/2010/main" val="92375582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Shape 133">
          <a:extLst>
            <a:ext uri="{FF2B5EF4-FFF2-40B4-BE49-F238E27FC236}">
              <a16:creationId xmlns:a16="http://schemas.microsoft.com/office/drawing/2014/main" id="{F4673A4A-A981-F68F-F9E1-62B0BC70DB80}"/>
            </a:ext>
          </a:extLst>
        </p:cNvPr>
        <p:cNvGrpSpPr/>
        <p:nvPr/>
      </p:nvGrpSpPr>
      <p:grpSpPr>
        <a:xfrm>
          <a:off x="0" y="0"/>
          <a:ext cx="0" cy="0"/>
          <a:chOff x="0" y="0"/>
          <a:chExt cx="0" cy="0"/>
        </a:xfrm>
      </p:grpSpPr>
      <p:pic>
        <p:nvPicPr>
          <p:cNvPr id="1026" name="Picture 2" descr="Environment Earth Day In the hands holding green earth on Bokeh green Background, Saving environment, and environmentally sustainable. Save Earth. Concept of the Environment World Earth Day Environment Earth Day In the hands holding green earth on Bokeh green Background, Saving environment, and environmentally sustainable. Save Earth. Concept of the Environment World Earth Day sustainability stock pictures, royalty-free photos &amp; images">
            <a:extLst>
              <a:ext uri="{FF2B5EF4-FFF2-40B4-BE49-F238E27FC236}">
                <a16:creationId xmlns:a16="http://schemas.microsoft.com/office/drawing/2014/main" id="{2F6D71A7-D10C-2D44-5A7E-904A873AED49}"/>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4642"/>
          <a:stretch>
            <a:fillRect/>
          </a:stretch>
        </p:blipFill>
        <p:spPr bwMode="auto">
          <a:xfrm>
            <a:off x="-1" y="0"/>
            <a:ext cx="12059165" cy="10287000"/>
          </a:xfrm>
          <a:prstGeom prst="rect">
            <a:avLst/>
          </a:prstGeom>
          <a:noFill/>
          <a:extLst>
            <a:ext uri="{909E8E84-426E-40DD-AFC4-6F175D3DCCD1}">
              <a14:hiddenFill xmlns:a14="http://schemas.microsoft.com/office/drawing/2010/main">
                <a:solidFill>
                  <a:srgbClr val="FFFFFF"/>
                </a:solidFill>
              </a14:hiddenFill>
            </a:ext>
          </a:extLst>
        </p:spPr>
      </p:pic>
      <p:sp>
        <p:nvSpPr>
          <p:cNvPr id="134" name="Google Shape;134;p7">
            <a:extLst>
              <a:ext uri="{FF2B5EF4-FFF2-40B4-BE49-F238E27FC236}">
                <a16:creationId xmlns:a16="http://schemas.microsoft.com/office/drawing/2014/main" id="{DC3ADB59-B33C-F114-C1A9-EE47D0941749}"/>
              </a:ext>
            </a:extLst>
          </p:cNvPr>
          <p:cNvSpPr txBox="1"/>
          <p:nvPr/>
        </p:nvSpPr>
        <p:spPr>
          <a:xfrm>
            <a:off x="12344399" y="4025375"/>
            <a:ext cx="5839799" cy="2236250"/>
          </a:xfrm>
          <a:prstGeom prst="rect">
            <a:avLst/>
          </a:prstGeom>
          <a:noFill/>
          <a:ln>
            <a:noFill/>
          </a:ln>
        </p:spPr>
        <p:txBody>
          <a:bodyPr spcFirstLastPara="1" wrap="square" lIns="91425" tIns="45700" rIns="91425" bIns="45700" anchor="ctr" anchorCtr="0">
            <a:noAutofit/>
          </a:bodyPr>
          <a:lstStyle/>
          <a:p>
            <a:pPr marL="0" marR="0" lvl="0" indent="0" algn="ctr" rtl="0">
              <a:lnSpc>
                <a:spcPct val="90000"/>
              </a:lnSpc>
              <a:spcBef>
                <a:spcPts val="0"/>
              </a:spcBef>
              <a:spcAft>
                <a:spcPts val="0"/>
              </a:spcAft>
              <a:buNone/>
            </a:pPr>
            <a:r>
              <a:rPr lang="en-GB" sz="5000" b="1" dirty="0">
                <a:solidFill>
                  <a:schemeClr val="accent6"/>
                </a:solidFill>
                <a:latin typeface="Calibri"/>
                <a:ea typeface="Calibri"/>
                <a:cs typeface="Calibri"/>
                <a:sym typeface="Calibri"/>
              </a:rPr>
              <a:t>Lesson 4:</a:t>
            </a:r>
            <a:r>
              <a:rPr lang="en-US" sz="5000" b="1" dirty="0">
                <a:solidFill>
                  <a:schemeClr val="accent6"/>
                </a:solidFill>
                <a:latin typeface="Calibri"/>
                <a:ea typeface="Calibri"/>
                <a:cs typeface="Calibri"/>
                <a:sym typeface="Calibri"/>
              </a:rPr>
              <a:t> </a:t>
            </a:r>
            <a:r>
              <a:rPr lang="en-US" sz="5000" b="1" dirty="0">
                <a:solidFill>
                  <a:schemeClr val="dk1"/>
                </a:solidFill>
                <a:latin typeface="Calibri"/>
                <a:ea typeface="Calibri"/>
                <a:cs typeface="Calibri"/>
                <a:sym typeface="Calibri"/>
              </a:rPr>
              <a:t>Strategic Sustainability Planning and Reporting in the Performing Arts</a:t>
            </a:r>
            <a:endParaRPr lang="en-US" dirty="0"/>
          </a:p>
        </p:txBody>
      </p:sp>
      <p:sp>
        <p:nvSpPr>
          <p:cNvPr id="135" name="Google Shape;135;p7">
            <a:extLst>
              <a:ext uri="{FF2B5EF4-FFF2-40B4-BE49-F238E27FC236}">
                <a16:creationId xmlns:a16="http://schemas.microsoft.com/office/drawing/2014/main" id="{C056C730-0E19-BBE6-198F-DD3D14940946}"/>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58</a:t>
            </a:fld>
            <a:endParaRPr dirty="0"/>
          </a:p>
        </p:txBody>
      </p:sp>
    </p:spTree>
    <p:extLst>
      <p:ext uri="{BB962C8B-B14F-4D97-AF65-F5344CB8AC3E}">
        <p14:creationId xmlns:p14="http://schemas.microsoft.com/office/powerpoint/2010/main" val="391769712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E0C71F02-36B9-C0D7-75C5-A9DF6663D85D}"/>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1D96425B-ACDE-1272-0A3C-C2AD8BFECAFF}"/>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404D6410-ECF8-7943-D813-0DEEBBED93C3}"/>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59</a:t>
            </a:fld>
            <a:endParaRPr dirty="0"/>
          </a:p>
        </p:txBody>
      </p:sp>
      <p:sp>
        <p:nvSpPr>
          <p:cNvPr id="3" name="Google Shape;155;g34519fc2d75_0_8">
            <a:extLst>
              <a:ext uri="{FF2B5EF4-FFF2-40B4-BE49-F238E27FC236}">
                <a16:creationId xmlns:a16="http://schemas.microsoft.com/office/drawing/2014/main" id="{037CB3DC-C94E-F1D1-BA31-788D136795ED}"/>
              </a:ext>
            </a:extLst>
          </p:cNvPr>
          <p:cNvSpPr txBox="1"/>
          <p:nvPr/>
        </p:nvSpPr>
        <p:spPr>
          <a:xfrm>
            <a:off x="2348450" y="1561564"/>
            <a:ext cx="15583200" cy="861734"/>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Foundations for a Sustainability Strategy </a:t>
            </a:r>
          </a:p>
        </p:txBody>
      </p:sp>
      <p:sp>
        <p:nvSpPr>
          <p:cNvPr id="5" name="Google Shape;143;g34519fc2d75_0_0">
            <a:extLst>
              <a:ext uri="{FF2B5EF4-FFF2-40B4-BE49-F238E27FC236}">
                <a16:creationId xmlns:a16="http://schemas.microsoft.com/office/drawing/2014/main" id="{C870A4CC-3A81-A5E3-4D12-2252CDF8A24C}"/>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 name="Google Shape;154;g34519fc2d75_0_8">
            <a:extLst>
              <a:ext uri="{FF2B5EF4-FFF2-40B4-BE49-F238E27FC236}">
                <a16:creationId xmlns:a16="http://schemas.microsoft.com/office/drawing/2014/main" id="{82D0509E-3F85-B096-47C2-DB1EDCCAF551}"/>
              </a:ext>
            </a:extLst>
          </p:cNvPr>
          <p:cNvSpPr txBox="1"/>
          <p:nvPr/>
        </p:nvSpPr>
        <p:spPr>
          <a:xfrm>
            <a:off x="1336525" y="3533537"/>
            <a:ext cx="15163800" cy="6555600"/>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Environmental, Social, and Economic pillars: </a:t>
            </a:r>
            <a:r>
              <a:rPr lang="en-US" sz="3000" dirty="0">
                <a:solidFill>
                  <a:schemeClr val="dk1"/>
                </a:solidFill>
                <a:latin typeface="30"/>
                <a:ea typeface="Calibri"/>
                <a:cs typeface="Calibri"/>
                <a:sym typeface="Calibri"/>
              </a:rPr>
              <a:t>They are interdependent – actions in one affect the others</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Example: </a:t>
            </a:r>
            <a:r>
              <a:rPr lang="en-US" sz="3000" dirty="0">
                <a:solidFill>
                  <a:schemeClr val="dk1"/>
                </a:solidFill>
                <a:latin typeface="30"/>
                <a:ea typeface="Calibri"/>
                <a:cs typeface="Calibri"/>
                <a:sym typeface="Calibri"/>
              </a:rPr>
              <a:t>Energy efficiency in a theatre improves costs and audience comfort</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Applied directly to cultural sector decision-making.</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30"/>
                <a:ea typeface="Calibri"/>
                <a:cs typeface="Calibri"/>
                <a:sym typeface="Calibri"/>
              </a:rPr>
              <a:t>•	How could these three pillars be applied in a theatre, museum or music festival?</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30"/>
                <a:ea typeface="Calibri"/>
                <a:cs typeface="Calibri"/>
                <a:sym typeface="Calibri"/>
              </a:rPr>
              <a:t>•	Can you think of a decision in a cultural project that would benefit from considering all 	three pillars?</a:t>
            </a:r>
          </a:p>
          <a:p>
            <a:pPr marL="63500" marR="0" lvl="0" algn="just" rtl="0">
              <a:lnSpc>
                <a:spcPct val="150000"/>
              </a:lnSpc>
              <a:spcBef>
                <a:spcPts val="1200"/>
              </a:spcBef>
              <a:spcAft>
                <a:spcPts val="0"/>
              </a:spcAft>
              <a:buClr>
                <a:srgbClr val="04A6C2"/>
              </a:buClr>
              <a:buSzPts val="2500"/>
            </a:pPr>
            <a:endParaRPr lang="en-US" sz="3000" dirty="0">
              <a:solidFill>
                <a:schemeClr val="dk1"/>
              </a:solidFill>
              <a:latin typeface="30"/>
              <a:ea typeface="Calibri"/>
              <a:cs typeface="Calibri"/>
              <a:sym typeface="Calibri"/>
            </a:endParaRPr>
          </a:p>
        </p:txBody>
      </p:sp>
    </p:spTree>
    <p:extLst>
      <p:ext uri="{BB962C8B-B14F-4D97-AF65-F5344CB8AC3E}">
        <p14:creationId xmlns:p14="http://schemas.microsoft.com/office/powerpoint/2010/main" val="22576485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1">
          <a:extLst>
            <a:ext uri="{FF2B5EF4-FFF2-40B4-BE49-F238E27FC236}">
              <a16:creationId xmlns:a16="http://schemas.microsoft.com/office/drawing/2014/main" id="{FC1362D6-5253-94F8-F6CE-38FC8E45247F}"/>
            </a:ext>
          </a:extLst>
        </p:cNvPr>
        <p:cNvGrpSpPr/>
        <p:nvPr/>
      </p:nvGrpSpPr>
      <p:grpSpPr>
        <a:xfrm>
          <a:off x="0" y="0"/>
          <a:ext cx="0" cy="0"/>
          <a:chOff x="0" y="0"/>
          <a:chExt cx="0" cy="0"/>
        </a:xfrm>
      </p:grpSpPr>
      <p:pic>
        <p:nvPicPr>
          <p:cNvPr id="4" name="Imagen 1" descr="Diagrama, Diagrama de Venn&#10;&#10;El contenido generado por IA puede ser incorrecto.">
            <a:extLst>
              <a:ext uri="{FF2B5EF4-FFF2-40B4-BE49-F238E27FC236}">
                <a16:creationId xmlns:a16="http://schemas.microsoft.com/office/drawing/2014/main" id="{3A9B14A7-3B06-32BF-9227-FF59C2553BE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457048" y="1274882"/>
            <a:ext cx="7699712" cy="5408983"/>
          </a:xfrm>
          <a:prstGeom prst="rect">
            <a:avLst/>
          </a:prstGeom>
        </p:spPr>
      </p:pic>
      <p:sp>
        <p:nvSpPr>
          <p:cNvPr id="152" name="Google Shape;152;g34519fc2d75_0_8">
            <a:extLst>
              <a:ext uri="{FF2B5EF4-FFF2-40B4-BE49-F238E27FC236}">
                <a16:creationId xmlns:a16="http://schemas.microsoft.com/office/drawing/2014/main" id="{5DFCB0F0-5550-5770-F0FB-1D0D215749A9}"/>
              </a:ext>
            </a:extLst>
          </p:cNvPr>
          <p:cNvSpPr/>
          <p:nvPr/>
        </p:nvSpPr>
        <p:spPr>
          <a:xfrm rot="10800000" flipH="1">
            <a:off x="-996253" y="-6398558"/>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3" name="Google Shape;153;g34519fc2d75_0_8">
            <a:extLst>
              <a:ext uri="{FF2B5EF4-FFF2-40B4-BE49-F238E27FC236}">
                <a16:creationId xmlns:a16="http://schemas.microsoft.com/office/drawing/2014/main" id="{03697329-6720-3D8B-590C-3410C682B0FD}"/>
              </a:ext>
            </a:extLst>
          </p:cNvPr>
          <p:cNvSpPr/>
          <p:nvPr/>
        </p:nvSpPr>
        <p:spPr>
          <a:xfrm rot="10800000">
            <a:off x="1254625" y="93247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4" name="Google Shape;154;g34519fc2d75_0_8">
            <a:extLst>
              <a:ext uri="{FF2B5EF4-FFF2-40B4-BE49-F238E27FC236}">
                <a16:creationId xmlns:a16="http://schemas.microsoft.com/office/drawing/2014/main" id="{53850D11-4D54-29FF-1EFC-838F5EA24ACC}"/>
              </a:ext>
            </a:extLst>
          </p:cNvPr>
          <p:cNvSpPr txBox="1"/>
          <p:nvPr/>
        </p:nvSpPr>
        <p:spPr>
          <a:xfrm>
            <a:off x="1336525" y="2678131"/>
            <a:ext cx="15163800" cy="5747687"/>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None/>
            </a:pPr>
            <a:endParaRPr lang="el-GR" sz="25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Pillars must be integrated, not isolated</a:t>
            </a:r>
          </a:p>
          <a:p>
            <a:pPr marL="63500" marR="0" lvl="0" algn="just" rtl="0">
              <a:lnSpc>
                <a:spcPct val="150000"/>
              </a:lnSpc>
              <a:spcBef>
                <a:spcPts val="1200"/>
              </a:spcBef>
              <a:spcAft>
                <a:spcPts val="0"/>
              </a:spcAft>
              <a:buClr>
                <a:srgbClr val="04A6C2"/>
              </a:buClr>
              <a:buSzPts val="2500"/>
            </a:pPr>
            <a:endParaRPr lang="en-US" sz="3000" b="1"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Sustainable development = complex &amp; involves trade-offs</a:t>
            </a: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3000" b="1"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Performing arts challenges: </a:t>
            </a:r>
            <a:r>
              <a:rPr lang="en-US" sz="3000" dirty="0">
                <a:solidFill>
                  <a:schemeClr val="dk1"/>
                </a:solidFill>
                <a:latin typeface="Calibri"/>
                <a:ea typeface="Calibri"/>
                <a:cs typeface="Calibri"/>
                <a:sym typeface="Calibri"/>
              </a:rPr>
              <a:t>Social impact &amp; economic precariousness often outweigh environmental priorities in short term</a:t>
            </a:r>
            <a:endParaRPr lang="en-GB" sz="3000" dirty="0">
              <a:solidFill>
                <a:schemeClr val="dk1"/>
              </a:solidFill>
              <a:latin typeface="Calibri"/>
              <a:ea typeface="Calibri"/>
              <a:cs typeface="Calibri"/>
              <a:sym typeface="Calibri"/>
            </a:endParaRPr>
          </a:p>
        </p:txBody>
      </p:sp>
      <p:sp>
        <p:nvSpPr>
          <p:cNvPr id="155" name="Google Shape;155;g34519fc2d75_0_8">
            <a:extLst>
              <a:ext uri="{FF2B5EF4-FFF2-40B4-BE49-F238E27FC236}">
                <a16:creationId xmlns:a16="http://schemas.microsoft.com/office/drawing/2014/main" id="{FA9845C2-5D41-99BE-BB91-D523069DF208}"/>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rgbClr val="000000"/>
              </a:buClr>
              <a:buFont typeface="Arial"/>
              <a:buNone/>
            </a:pPr>
            <a:r>
              <a:rPr lang="en-US" sz="5000" b="1" dirty="0">
                <a:solidFill>
                  <a:schemeClr val="dk1"/>
                </a:solidFill>
                <a:latin typeface="Calibri"/>
                <a:ea typeface="Calibri"/>
                <a:cs typeface="Calibri"/>
                <a:sym typeface="Calibri"/>
              </a:rPr>
              <a:t>Integrating the Pillars</a:t>
            </a:r>
            <a:endParaRPr sz="5000" b="1" dirty="0">
              <a:solidFill>
                <a:schemeClr val="dk1"/>
              </a:solidFill>
              <a:latin typeface="Calibri"/>
              <a:ea typeface="Calibri"/>
              <a:cs typeface="Calibri"/>
              <a:sym typeface="Calibri"/>
            </a:endParaRPr>
          </a:p>
        </p:txBody>
      </p:sp>
      <p:sp>
        <p:nvSpPr>
          <p:cNvPr id="156" name="Google Shape;156;g34519fc2d75_0_8">
            <a:extLst>
              <a:ext uri="{FF2B5EF4-FFF2-40B4-BE49-F238E27FC236}">
                <a16:creationId xmlns:a16="http://schemas.microsoft.com/office/drawing/2014/main" id="{C4151CE7-7762-1285-7C97-BFF5D70497A0}"/>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6</a:t>
            </a:fld>
            <a:endParaRPr/>
          </a:p>
        </p:txBody>
      </p:sp>
    </p:spTree>
    <p:extLst>
      <p:ext uri="{BB962C8B-B14F-4D97-AF65-F5344CB8AC3E}">
        <p14:creationId xmlns:p14="http://schemas.microsoft.com/office/powerpoint/2010/main" val="89244436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BF2782FE-CDAC-26F8-C64D-1935760798AF}"/>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4EEC0E42-6B8A-43C0-B584-EF7BCF24F88A}"/>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71CCCC7E-67A0-43D0-F309-DCB6854EC3D4}"/>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60</a:t>
            </a:fld>
            <a:endParaRPr/>
          </a:p>
        </p:txBody>
      </p:sp>
      <p:sp>
        <p:nvSpPr>
          <p:cNvPr id="3" name="Google Shape;155;g34519fc2d75_0_8">
            <a:extLst>
              <a:ext uri="{FF2B5EF4-FFF2-40B4-BE49-F238E27FC236}">
                <a16:creationId xmlns:a16="http://schemas.microsoft.com/office/drawing/2014/main" id="{4FFDDFB2-7536-DA24-0B05-BB17635E1DAC}"/>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a:solidFill>
                  <a:schemeClr val="tx1"/>
                </a:solidFill>
                <a:latin typeface="Calibri"/>
                <a:ea typeface="Calibri"/>
                <a:cs typeface="Calibri"/>
                <a:sym typeface="Calibri"/>
              </a:rPr>
              <a:t>What is ESG?</a:t>
            </a:r>
            <a:endParaRPr lang="en-US" sz="5000" b="1" dirty="0">
              <a:solidFill>
                <a:schemeClr val="tx1"/>
              </a:solidFill>
              <a:latin typeface="Calibri"/>
              <a:ea typeface="Calibri"/>
              <a:cs typeface="Calibri"/>
              <a:sym typeface="Calibri"/>
            </a:endParaRPr>
          </a:p>
        </p:txBody>
      </p:sp>
      <p:sp>
        <p:nvSpPr>
          <p:cNvPr id="5" name="Google Shape;143;g34519fc2d75_0_0">
            <a:extLst>
              <a:ext uri="{FF2B5EF4-FFF2-40B4-BE49-F238E27FC236}">
                <a16:creationId xmlns:a16="http://schemas.microsoft.com/office/drawing/2014/main" id="{01B6F3DA-3F6C-8654-F95D-32BCCA57219E}"/>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 name="Google Shape;154;g34519fc2d75_0_8">
            <a:extLst>
              <a:ext uri="{FF2B5EF4-FFF2-40B4-BE49-F238E27FC236}">
                <a16:creationId xmlns:a16="http://schemas.microsoft.com/office/drawing/2014/main" id="{B1AAC2BB-615C-E315-2441-D9340C67ADED}"/>
              </a:ext>
            </a:extLst>
          </p:cNvPr>
          <p:cNvSpPr txBox="1"/>
          <p:nvPr/>
        </p:nvSpPr>
        <p:spPr>
          <a:xfrm>
            <a:off x="1336525" y="2678131"/>
            <a:ext cx="15163800" cy="3477835"/>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E – Environmental</a:t>
            </a:r>
            <a:r>
              <a:rPr lang="en-US" sz="3000" dirty="0">
                <a:solidFill>
                  <a:schemeClr val="dk1"/>
                </a:solidFill>
                <a:latin typeface="30"/>
                <a:ea typeface="Calibri"/>
                <a:cs typeface="Calibri"/>
                <a:sym typeface="Calibri"/>
              </a:rPr>
              <a:t>: manage environmental impact</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S – Social</a:t>
            </a:r>
            <a:r>
              <a:rPr lang="en-US" sz="3000" dirty="0">
                <a:solidFill>
                  <a:schemeClr val="dk1"/>
                </a:solidFill>
                <a:latin typeface="30"/>
                <a:ea typeface="Calibri"/>
                <a:cs typeface="Calibri"/>
                <a:sym typeface="Calibri"/>
              </a:rPr>
              <a:t>: promote social responsibility</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G – Governance</a:t>
            </a:r>
            <a:r>
              <a:rPr lang="en-US" sz="3000" dirty="0">
                <a:solidFill>
                  <a:schemeClr val="dk1"/>
                </a:solidFill>
                <a:latin typeface="30"/>
                <a:ea typeface="Calibri"/>
                <a:cs typeface="Calibri"/>
                <a:sym typeface="Calibri"/>
              </a:rPr>
              <a:t>: ensure transparent, ethical governance</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Adapted from corporate sector to cultural </a:t>
            </a:r>
            <a:r>
              <a:rPr lang="en-US" sz="3000" dirty="0" err="1">
                <a:solidFill>
                  <a:schemeClr val="dk1"/>
                </a:solidFill>
                <a:latin typeface="30"/>
                <a:ea typeface="Calibri"/>
                <a:cs typeface="Calibri"/>
                <a:sym typeface="Calibri"/>
              </a:rPr>
              <a:t>organisations</a:t>
            </a:r>
            <a:endParaRPr lang="en-US" sz="3000" dirty="0">
              <a:solidFill>
                <a:schemeClr val="dk1"/>
              </a:solidFill>
              <a:latin typeface="30"/>
              <a:ea typeface="Calibri"/>
              <a:cs typeface="Calibri"/>
              <a:sym typeface="Calibri"/>
            </a:endParaRPr>
          </a:p>
        </p:txBody>
      </p:sp>
      <p:pic>
        <p:nvPicPr>
          <p:cNvPr id="2" name="Imagen 1">
            <a:extLst>
              <a:ext uri="{FF2B5EF4-FFF2-40B4-BE49-F238E27FC236}">
                <a16:creationId xmlns:a16="http://schemas.microsoft.com/office/drawing/2014/main" id="{5AB6E50B-B007-9398-3147-0E42A6F9E98D}"/>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607194" y="6571885"/>
            <a:ext cx="8639608" cy="3477835"/>
          </a:xfrm>
          <a:prstGeom prst="rect">
            <a:avLst/>
          </a:prstGeom>
        </p:spPr>
      </p:pic>
    </p:spTree>
    <p:extLst>
      <p:ext uri="{BB962C8B-B14F-4D97-AF65-F5344CB8AC3E}">
        <p14:creationId xmlns:p14="http://schemas.microsoft.com/office/powerpoint/2010/main" val="322156186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8DE43B00-9889-BEA3-AAE1-8AC7964BD347}"/>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FD59603D-E779-1A4C-B9ED-BBBD19D508BD}"/>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967A8C9A-1C02-C7F2-9C15-C3F5D518D2FA}"/>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61</a:t>
            </a:fld>
            <a:endParaRPr/>
          </a:p>
        </p:txBody>
      </p:sp>
      <p:sp>
        <p:nvSpPr>
          <p:cNvPr id="3" name="Google Shape;155;g34519fc2d75_0_8">
            <a:extLst>
              <a:ext uri="{FF2B5EF4-FFF2-40B4-BE49-F238E27FC236}">
                <a16:creationId xmlns:a16="http://schemas.microsoft.com/office/drawing/2014/main" id="{B1DE85DD-049F-339A-2568-9075430E9594}"/>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Building an ESG Plan</a:t>
            </a:r>
          </a:p>
        </p:txBody>
      </p:sp>
      <p:sp>
        <p:nvSpPr>
          <p:cNvPr id="5" name="Google Shape;143;g34519fc2d75_0_0">
            <a:extLst>
              <a:ext uri="{FF2B5EF4-FFF2-40B4-BE49-F238E27FC236}">
                <a16:creationId xmlns:a16="http://schemas.microsoft.com/office/drawing/2014/main" id="{0D681A46-64C5-3899-048E-96EAAFB897E0}"/>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 name="Google Shape;154;g34519fc2d75_0_8">
            <a:extLst>
              <a:ext uri="{FF2B5EF4-FFF2-40B4-BE49-F238E27FC236}">
                <a16:creationId xmlns:a16="http://schemas.microsoft.com/office/drawing/2014/main" id="{8EA0A10E-A380-2B11-E69D-DAD2333924A1}"/>
              </a:ext>
            </a:extLst>
          </p:cNvPr>
          <p:cNvSpPr txBox="1"/>
          <p:nvPr/>
        </p:nvSpPr>
        <p:spPr>
          <a:xfrm>
            <a:off x="1336525" y="2678131"/>
            <a:ext cx="15163800" cy="3477835"/>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Roadmap defining sustainability strategy</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Environmental: </a:t>
            </a:r>
            <a:r>
              <a:rPr lang="en-US" sz="3000" dirty="0">
                <a:solidFill>
                  <a:schemeClr val="dk1"/>
                </a:solidFill>
                <a:latin typeface="30"/>
                <a:ea typeface="Calibri"/>
                <a:cs typeface="Calibri"/>
                <a:sym typeface="Calibri"/>
              </a:rPr>
              <a:t>sustainable materials, energy efficiency, waste management</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Social: </a:t>
            </a:r>
            <a:r>
              <a:rPr lang="en-US" sz="3000" dirty="0">
                <a:solidFill>
                  <a:schemeClr val="dk1"/>
                </a:solidFill>
                <a:latin typeface="30"/>
                <a:ea typeface="Calibri"/>
                <a:cs typeface="Calibri"/>
                <a:sym typeface="Calibri"/>
              </a:rPr>
              <a:t>inclusion, diversity, team well-being</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Governance: </a:t>
            </a:r>
            <a:r>
              <a:rPr lang="en-US" sz="3000" dirty="0">
                <a:solidFill>
                  <a:schemeClr val="dk1"/>
                </a:solidFill>
                <a:latin typeface="30"/>
                <a:ea typeface="Calibri"/>
                <a:cs typeface="Calibri"/>
                <a:sym typeface="Calibri"/>
              </a:rPr>
              <a:t>transparent and ethical practices</a:t>
            </a:r>
          </a:p>
        </p:txBody>
      </p:sp>
      <p:pic>
        <p:nvPicPr>
          <p:cNvPr id="6" name="Imagen 1" descr="Gráfico&#10;&#10;El contenido generado por IA puede ser incorrecto.">
            <a:extLst>
              <a:ext uri="{FF2B5EF4-FFF2-40B4-BE49-F238E27FC236}">
                <a16:creationId xmlns:a16="http://schemas.microsoft.com/office/drawing/2014/main" id="{0879758D-F5A7-51EF-5F1E-BB1D638DE378}"/>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805616" y="5707626"/>
            <a:ext cx="7559073" cy="4411303"/>
          </a:xfrm>
          <a:prstGeom prst="rect">
            <a:avLst/>
          </a:prstGeom>
        </p:spPr>
      </p:pic>
    </p:spTree>
    <p:extLst>
      <p:ext uri="{BB962C8B-B14F-4D97-AF65-F5344CB8AC3E}">
        <p14:creationId xmlns:p14="http://schemas.microsoft.com/office/powerpoint/2010/main" val="291602408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0135AD81-DBEC-B109-4A93-580FABE4D996}"/>
            </a:ext>
          </a:extLst>
        </p:cNvPr>
        <p:cNvGrpSpPr/>
        <p:nvPr/>
      </p:nvGrpSpPr>
      <p:grpSpPr>
        <a:xfrm>
          <a:off x="0" y="0"/>
          <a:ext cx="0" cy="0"/>
          <a:chOff x="0" y="0"/>
          <a:chExt cx="0" cy="0"/>
        </a:xfrm>
      </p:grpSpPr>
      <p:pic>
        <p:nvPicPr>
          <p:cNvPr id="6" name="Imagen 1" descr="Gráfico&#10;&#10;El contenido generado por IA puede ser incorrecto.">
            <a:extLst>
              <a:ext uri="{FF2B5EF4-FFF2-40B4-BE49-F238E27FC236}">
                <a16:creationId xmlns:a16="http://schemas.microsoft.com/office/drawing/2014/main" id="{E1AD261D-B264-C13F-753E-BDBECE3519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90518" y="5176667"/>
            <a:ext cx="7559073" cy="4411303"/>
          </a:xfrm>
          <a:prstGeom prst="rect">
            <a:avLst/>
          </a:prstGeom>
        </p:spPr>
      </p:pic>
      <p:sp>
        <p:nvSpPr>
          <p:cNvPr id="142" name="Google Shape;142;g34519fc2d75_0_0">
            <a:extLst>
              <a:ext uri="{FF2B5EF4-FFF2-40B4-BE49-F238E27FC236}">
                <a16:creationId xmlns:a16="http://schemas.microsoft.com/office/drawing/2014/main" id="{10C471E3-64F7-8DFC-1D32-159D5F5FF666}"/>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87D5942D-3EF1-5E64-2EE1-238F7AB3485E}"/>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62</a:t>
            </a:fld>
            <a:endParaRPr/>
          </a:p>
        </p:txBody>
      </p:sp>
      <p:sp>
        <p:nvSpPr>
          <p:cNvPr id="3" name="Google Shape;155;g34519fc2d75_0_8">
            <a:extLst>
              <a:ext uri="{FF2B5EF4-FFF2-40B4-BE49-F238E27FC236}">
                <a16:creationId xmlns:a16="http://schemas.microsoft.com/office/drawing/2014/main" id="{8DC4F8D0-6932-5F81-9F8A-41FFEEC185F1}"/>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a:solidFill>
                  <a:schemeClr val="tx1"/>
                </a:solidFill>
                <a:latin typeface="Calibri"/>
                <a:ea typeface="Calibri"/>
                <a:cs typeface="Calibri"/>
                <a:sym typeface="Calibri"/>
              </a:rPr>
              <a:t>Purpose of an ESG Plan</a:t>
            </a:r>
            <a:endParaRPr lang="en-US" sz="5000" b="1" dirty="0">
              <a:solidFill>
                <a:schemeClr val="tx1"/>
              </a:solidFill>
              <a:latin typeface="Calibri"/>
              <a:ea typeface="Calibri"/>
              <a:cs typeface="Calibri"/>
              <a:sym typeface="Calibri"/>
            </a:endParaRPr>
          </a:p>
        </p:txBody>
      </p:sp>
      <p:sp>
        <p:nvSpPr>
          <p:cNvPr id="5" name="Google Shape;143;g34519fc2d75_0_0">
            <a:extLst>
              <a:ext uri="{FF2B5EF4-FFF2-40B4-BE49-F238E27FC236}">
                <a16:creationId xmlns:a16="http://schemas.microsoft.com/office/drawing/2014/main" id="{85994444-85BB-ED6E-3449-77CF2EFF12F5}"/>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 name="Google Shape;154;g34519fc2d75_0_8">
            <a:extLst>
              <a:ext uri="{FF2B5EF4-FFF2-40B4-BE49-F238E27FC236}">
                <a16:creationId xmlns:a16="http://schemas.microsoft.com/office/drawing/2014/main" id="{06ED1730-158E-9C73-36C5-578EC931CDDE}"/>
              </a:ext>
            </a:extLst>
          </p:cNvPr>
          <p:cNvSpPr txBox="1"/>
          <p:nvPr/>
        </p:nvSpPr>
        <p:spPr>
          <a:xfrm>
            <a:off x="1336525" y="2678131"/>
            <a:ext cx="15163800" cy="4324220"/>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Integrate sustainability into strategic planning</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Meet expectations of funders, audiences, stakeholders</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Identify non-financial risks and opportunities</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Align with Sustainable Development Goals (SDGs)</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Strengthen reputation and competitiveness</a:t>
            </a:r>
          </a:p>
        </p:txBody>
      </p:sp>
    </p:spTree>
    <p:extLst>
      <p:ext uri="{BB962C8B-B14F-4D97-AF65-F5344CB8AC3E}">
        <p14:creationId xmlns:p14="http://schemas.microsoft.com/office/powerpoint/2010/main" val="4170686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E702F18A-4702-48D9-152E-6E889F1B7927}"/>
            </a:ext>
          </a:extLst>
        </p:cNvPr>
        <p:cNvGrpSpPr/>
        <p:nvPr/>
      </p:nvGrpSpPr>
      <p:grpSpPr>
        <a:xfrm>
          <a:off x="0" y="0"/>
          <a:ext cx="0" cy="0"/>
          <a:chOff x="0" y="0"/>
          <a:chExt cx="0" cy="0"/>
        </a:xfrm>
      </p:grpSpPr>
      <p:pic>
        <p:nvPicPr>
          <p:cNvPr id="6" name="Imagen 1" descr="Gráfico&#10;&#10;El contenido generado por IA puede ser incorrecto.">
            <a:extLst>
              <a:ext uri="{FF2B5EF4-FFF2-40B4-BE49-F238E27FC236}">
                <a16:creationId xmlns:a16="http://schemas.microsoft.com/office/drawing/2014/main" id="{10F4D1E0-0373-C80C-D447-3DB69490015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90518" y="5176667"/>
            <a:ext cx="7559073" cy="4411303"/>
          </a:xfrm>
          <a:prstGeom prst="rect">
            <a:avLst/>
          </a:prstGeom>
        </p:spPr>
      </p:pic>
      <p:sp>
        <p:nvSpPr>
          <p:cNvPr id="142" name="Google Shape;142;g34519fc2d75_0_0">
            <a:extLst>
              <a:ext uri="{FF2B5EF4-FFF2-40B4-BE49-F238E27FC236}">
                <a16:creationId xmlns:a16="http://schemas.microsoft.com/office/drawing/2014/main" id="{D4596B61-566B-ABBC-3732-DA8BD09126AE}"/>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1AD9E354-EDBA-BB09-BFA3-E4EE16513D12}"/>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63</a:t>
            </a:fld>
            <a:endParaRPr/>
          </a:p>
        </p:txBody>
      </p:sp>
      <p:sp>
        <p:nvSpPr>
          <p:cNvPr id="3" name="Google Shape;155;g34519fc2d75_0_8">
            <a:extLst>
              <a:ext uri="{FF2B5EF4-FFF2-40B4-BE49-F238E27FC236}">
                <a16:creationId xmlns:a16="http://schemas.microsoft.com/office/drawing/2014/main" id="{5BA63ADF-B7C7-3CBE-A425-45E827797465}"/>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a:solidFill>
                  <a:schemeClr val="tx1"/>
                </a:solidFill>
                <a:latin typeface="Calibri"/>
                <a:ea typeface="Calibri"/>
                <a:cs typeface="Calibri"/>
                <a:sym typeface="Calibri"/>
              </a:rPr>
              <a:t>Phases of ESG Plan Development</a:t>
            </a:r>
            <a:endParaRPr lang="en-US" sz="5000" b="1" dirty="0">
              <a:solidFill>
                <a:schemeClr val="tx1"/>
              </a:solidFill>
              <a:latin typeface="Calibri"/>
              <a:ea typeface="Calibri"/>
              <a:cs typeface="Calibri"/>
              <a:sym typeface="Calibri"/>
            </a:endParaRPr>
          </a:p>
        </p:txBody>
      </p:sp>
      <p:sp>
        <p:nvSpPr>
          <p:cNvPr id="5" name="Google Shape;143;g34519fc2d75_0_0">
            <a:extLst>
              <a:ext uri="{FF2B5EF4-FFF2-40B4-BE49-F238E27FC236}">
                <a16:creationId xmlns:a16="http://schemas.microsoft.com/office/drawing/2014/main" id="{7047BC84-8B51-CFB1-615A-96B891C3EFCA}"/>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 name="Google Shape;154;g34519fc2d75_0_8">
            <a:extLst>
              <a:ext uri="{FF2B5EF4-FFF2-40B4-BE49-F238E27FC236}">
                <a16:creationId xmlns:a16="http://schemas.microsoft.com/office/drawing/2014/main" id="{0BAF79C4-69AA-0354-3EBF-B389A6F99D61}"/>
              </a:ext>
            </a:extLst>
          </p:cNvPr>
          <p:cNvSpPr txBox="1"/>
          <p:nvPr/>
        </p:nvSpPr>
        <p:spPr>
          <a:xfrm>
            <a:off x="1336525" y="2678131"/>
            <a:ext cx="15163800" cy="4324220"/>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Phase 0 </a:t>
            </a:r>
            <a:r>
              <a:rPr lang="en-US" sz="3000" dirty="0">
                <a:solidFill>
                  <a:schemeClr val="dk1"/>
                </a:solidFill>
                <a:latin typeface="30"/>
                <a:ea typeface="Calibri"/>
                <a:cs typeface="Calibri"/>
                <a:sym typeface="Calibri"/>
              </a:rPr>
              <a:t>– Awareness</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Phase 1 </a:t>
            </a:r>
            <a:r>
              <a:rPr lang="en-US" sz="3000" dirty="0">
                <a:solidFill>
                  <a:schemeClr val="dk1"/>
                </a:solidFill>
                <a:latin typeface="30"/>
                <a:ea typeface="Calibri"/>
                <a:cs typeface="Calibri"/>
                <a:sym typeface="Calibri"/>
              </a:rPr>
              <a:t>– Diagnosis</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Phase 2 </a:t>
            </a:r>
            <a:r>
              <a:rPr lang="en-US" sz="3000" dirty="0">
                <a:solidFill>
                  <a:schemeClr val="dk1"/>
                </a:solidFill>
                <a:latin typeface="30"/>
                <a:ea typeface="Calibri"/>
                <a:cs typeface="Calibri"/>
                <a:sym typeface="Calibri"/>
              </a:rPr>
              <a:t>– Planning</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Phase 3 </a:t>
            </a:r>
            <a:r>
              <a:rPr lang="en-US" sz="3000" dirty="0">
                <a:solidFill>
                  <a:schemeClr val="dk1"/>
                </a:solidFill>
                <a:latin typeface="30"/>
                <a:ea typeface="Calibri"/>
                <a:cs typeface="Calibri"/>
                <a:sym typeface="Calibri"/>
              </a:rPr>
              <a:t>– Implementation</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Phase 4 </a:t>
            </a:r>
            <a:r>
              <a:rPr lang="en-US" sz="3000" dirty="0">
                <a:solidFill>
                  <a:schemeClr val="dk1"/>
                </a:solidFill>
                <a:latin typeface="30"/>
                <a:ea typeface="Calibri"/>
                <a:cs typeface="Calibri"/>
                <a:sym typeface="Calibri"/>
              </a:rPr>
              <a:t>– Communication</a:t>
            </a:r>
          </a:p>
        </p:txBody>
      </p:sp>
    </p:spTree>
    <p:extLst>
      <p:ext uri="{BB962C8B-B14F-4D97-AF65-F5344CB8AC3E}">
        <p14:creationId xmlns:p14="http://schemas.microsoft.com/office/powerpoint/2010/main" val="254027078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BAC23CCA-1C0D-FD2C-54EA-99A10F73A361}"/>
            </a:ext>
          </a:extLst>
        </p:cNvPr>
        <p:cNvGrpSpPr/>
        <p:nvPr/>
      </p:nvGrpSpPr>
      <p:grpSpPr>
        <a:xfrm>
          <a:off x="0" y="0"/>
          <a:ext cx="0" cy="0"/>
          <a:chOff x="0" y="0"/>
          <a:chExt cx="0" cy="0"/>
        </a:xfrm>
      </p:grpSpPr>
      <p:pic>
        <p:nvPicPr>
          <p:cNvPr id="6" name="Imagen 1" descr="Gráfico&#10;&#10;El contenido generado por IA puede ser incorrecto.">
            <a:extLst>
              <a:ext uri="{FF2B5EF4-FFF2-40B4-BE49-F238E27FC236}">
                <a16:creationId xmlns:a16="http://schemas.microsoft.com/office/drawing/2014/main" id="{3C587CDB-2C28-6478-D365-7659D3CC9A7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90518" y="5176667"/>
            <a:ext cx="7559073" cy="4411303"/>
          </a:xfrm>
          <a:prstGeom prst="rect">
            <a:avLst/>
          </a:prstGeom>
        </p:spPr>
      </p:pic>
      <p:sp>
        <p:nvSpPr>
          <p:cNvPr id="142" name="Google Shape;142;g34519fc2d75_0_0">
            <a:extLst>
              <a:ext uri="{FF2B5EF4-FFF2-40B4-BE49-F238E27FC236}">
                <a16:creationId xmlns:a16="http://schemas.microsoft.com/office/drawing/2014/main" id="{9CED3813-1813-91FF-EDCF-AB51FE20DECB}"/>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A6BC1022-46F7-0BF4-9287-2F16A86DF016}"/>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64</a:t>
            </a:fld>
            <a:endParaRPr/>
          </a:p>
        </p:txBody>
      </p:sp>
      <p:sp>
        <p:nvSpPr>
          <p:cNvPr id="3" name="Google Shape;155;g34519fc2d75_0_8">
            <a:extLst>
              <a:ext uri="{FF2B5EF4-FFF2-40B4-BE49-F238E27FC236}">
                <a16:creationId xmlns:a16="http://schemas.microsoft.com/office/drawing/2014/main" id="{322B5EC1-9075-F013-F041-43B7FEFD23D5}"/>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Sustainability Reporting</a:t>
            </a:r>
          </a:p>
        </p:txBody>
      </p:sp>
      <p:sp>
        <p:nvSpPr>
          <p:cNvPr id="5" name="Google Shape;143;g34519fc2d75_0_0">
            <a:extLst>
              <a:ext uri="{FF2B5EF4-FFF2-40B4-BE49-F238E27FC236}">
                <a16:creationId xmlns:a16="http://schemas.microsoft.com/office/drawing/2014/main" id="{C88FD66B-A947-A03E-CC8C-9D5C367E0DA3}"/>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 name="Google Shape;154;g34519fc2d75_0_8">
            <a:extLst>
              <a:ext uri="{FF2B5EF4-FFF2-40B4-BE49-F238E27FC236}">
                <a16:creationId xmlns:a16="http://schemas.microsoft.com/office/drawing/2014/main" id="{D7BDABCE-E978-DCF0-25DE-AB855F17D25C}"/>
              </a:ext>
            </a:extLst>
          </p:cNvPr>
          <p:cNvSpPr txBox="1"/>
          <p:nvPr/>
        </p:nvSpPr>
        <p:spPr>
          <a:xfrm>
            <a:off x="1336525" y="2678131"/>
            <a:ext cx="15163800" cy="3477835"/>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Structured document presenting ESG impacts</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Goes beyond financial data</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Covers energy, diversity, waste, community engagement</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Encourages transparency and strengthens culture</a:t>
            </a:r>
          </a:p>
        </p:txBody>
      </p:sp>
    </p:spTree>
    <p:extLst>
      <p:ext uri="{BB962C8B-B14F-4D97-AF65-F5344CB8AC3E}">
        <p14:creationId xmlns:p14="http://schemas.microsoft.com/office/powerpoint/2010/main" val="98264883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24F6C0B3-AC5E-5296-3B8F-F074F209C464}"/>
            </a:ext>
          </a:extLst>
        </p:cNvPr>
        <p:cNvGrpSpPr/>
        <p:nvPr/>
      </p:nvGrpSpPr>
      <p:grpSpPr>
        <a:xfrm>
          <a:off x="0" y="0"/>
          <a:ext cx="0" cy="0"/>
          <a:chOff x="0" y="0"/>
          <a:chExt cx="0" cy="0"/>
        </a:xfrm>
      </p:grpSpPr>
      <p:pic>
        <p:nvPicPr>
          <p:cNvPr id="6" name="Imagen 1" descr="Gráfico&#10;&#10;El contenido generado por IA puede ser incorrecto.">
            <a:extLst>
              <a:ext uri="{FF2B5EF4-FFF2-40B4-BE49-F238E27FC236}">
                <a16:creationId xmlns:a16="http://schemas.microsoft.com/office/drawing/2014/main" id="{1C320A01-814C-8A29-2F46-F28B6155D96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90518" y="5176667"/>
            <a:ext cx="7559073" cy="4411303"/>
          </a:xfrm>
          <a:prstGeom prst="rect">
            <a:avLst/>
          </a:prstGeom>
        </p:spPr>
      </p:pic>
      <p:sp>
        <p:nvSpPr>
          <p:cNvPr id="142" name="Google Shape;142;g34519fc2d75_0_0">
            <a:extLst>
              <a:ext uri="{FF2B5EF4-FFF2-40B4-BE49-F238E27FC236}">
                <a16:creationId xmlns:a16="http://schemas.microsoft.com/office/drawing/2014/main" id="{23CC572E-0BE6-67AB-6F6F-A3C813B972F6}"/>
              </a:ext>
            </a:extLst>
          </p:cNvPr>
          <p:cNvSpPr/>
          <p:nvPr/>
        </p:nvSpPr>
        <p:spPr>
          <a:xfrm rot="10800000" flipH="1">
            <a:off x="-356059"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79E4BE2A-0503-5912-A1CA-C3885D8B2FC9}"/>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65</a:t>
            </a:fld>
            <a:endParaRPr/>
          </a:p>
        </p:txBody>
      </p:sp>
      <p:sp>
        <p:nvSpPr>
          <p:cNvPr id="3" name="Google Shape;155;g34519fc2d75_0_8">
            <a:extLst>
              <a:ext uri="{FF2B5EF4-FFF2-40B4-BE49-F238E27FC236}">
                <a16:creationId xmlns:a16="http://schemas.microsoft.com/office/drawing/2014/main" id="{8E722185-27AF-668D-690A-DCEAF719C12D}"/>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a:solidFill>
                  <a:schemeClr val="tx1"/>
                </a:solidFill>
                <a:latin typeface="Calibri"/>
                <a:ea typeface="Calibri"/>
                <a:cs typeface="Calibri"/>
                <a:sym typeface="Calibri"/>
              </a:rPr>
              <a:t>Sustainability Reporting Standards</a:t>
            </a:r>
            <a:endParaRPr lang="en-US" sz="5000" b="1" dirty="0">
              <a:solidFill>
                <a:schemeClr val="tx1"/>
              </a:solidFill>
              <a:latin typeface="Calibri"/>
              <a:ea typeface="Calibri"/>
              <a:cs typeface="Calibri"/>
              <a:sym typeface="Calibri"/>
            </a:endParaRPr>
          </a:p>
        </p:txBody>
      </p:sp>
      <p:sp>
        <p:nvSpPr>
          <p:cNvPr id="5" name="Google Shape;143;g34519fc2d75_0_0">
            <a:extLst>
              <a:ext uri="{FF2B5EF4-FFF2-40B4-BE49-F238E27FC236}">
                <a16:creationId xmlns:a16="http://schemas.microsoft.com/office/drawing/2014/main" id="{DF7FBA73-54BD-A18A-29F3-C255179D904F}"/>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 name="Google Shape;154;g34519fc2d75_0_8">
            <a:extLst>
              <a:ext uri="{FF2B5EF4-FFF2-40B4-BE49-F238E27FC236}">
                <a16:creationId xmlns:a16="http://schemas.microsoft.com/office/drawing/2014/main" id="{3D9DDE35-5606-01D7-57B4-94965BE4EA3D}"/>
              </a:ext>
            </a:extLst>
          </p:cNvPr>
          <p:cNvSpPr txBox="1"/>
          <p:nvPr/>
        </p:nvSpPr>
        <p:spPr>
          <a:xfrm>
            <a:off x="1336525" y="2678131"/>
            <a:ext cx="15163800" cy="3477835"/>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Define impacts to measure, data collection, communication</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GRI: widely used, adaptable to cultural sector</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EU CSRD: broader scope, mandatory standards (ESRS), double materiality</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Helps access funding, partnerships, credibility</a:t>
            </a:r>
          </a:p>
        </p:txBody>
      </p:sp>
    </p:spTree>
    <p:extLst>
      <p:ext uri="{BB962C8B-B14F-4D97-AF65-F5344CB8AC3E}">
        <p14:creationId xmlns:p14="http://schemas.microsoft.com/office/powerpoint/2010/main" val="231162314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95BF14-68D6-D7D0-F9B8-E8BC3E35CD0A}"/>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2534AEC3-C1B4-83F6-12CF-5DC9D8CA8C8E}"/>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Freeform 3">
            <a:extLst>
              <a:ext uri="{FF2B5EF4-FFF2-40B4-BE49-F238E27FC236}">
                <a16:creationId xmlns:a16="http://schemas.microsoft.com/office/drawing/2014/main" id="{DD321C04-760F-1802-BBDE-744CF6FCDEFB}"/>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TextBox 4">
            <a:extLst>
              <a:ext uri="{FF2B5EF4-FFF2-40B4-BE49-F238E27FC236}">
                <a16:creationId xmlns:a16="http://schemas.microsoft.com/office/drawing/2014/main" id="{AF1ED66B-BD31-BD57-B868-00E28309306B}"/>
              </a:ext>
            </a:extLst>
          </p:cNvPr>
          <p:cNvSpPr txBox="1"/>
          <p:nvPr/>
        </p:nvSpPr>
        <p:spPr>
          <a:xfrm>
            <a:off x="1828800" y="3009900"/>
            <a:ext cx="8534400" cy="101566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6000" b="1" i="0" u="none" strike="noStrike" kern="1200" cap="none" spc="0" normalizeH="0" baseline="0" noProof="0" dirty="0">
                <a:ln>
                  <a:noFill/>
                </a:ln>
                <a:solidFill>
                  <a:srgbClr val="3F6031"/>
                </a:solidFill>
                <a:effectLst/>
                <a:uLnTx/>
                <a:uFillTx/>
                <a:latin typeface="Calibri"/>
                <a:ea typeface="+mn-ea"/>
                <a:cs typeface="+mn-cs"/>
              </a:rPr>
              <a:t>Activity C3.A3</a:t>
            </a:r>
            <a:endParaRPr kumimoji="0" lang="en-GB" sz="6000" b="0" i="0" u="none" strike="noStrike" kern="1200" cap="none" spc="0" normalizeH="0" baseline="0" noProof="0" dirty="0">
              <a:ln>
                <a:noFill/>
              </a:ln>
              <a:solidFill>
                <a:srgbClr val="3F6031"/>
              </a:solidFill>
              <a:effectLst/>
              <a:uLnTx/>
              <a:uFillTx/>
              <a:latin typeface="Calibri"/>
              <a:ea typeface="+mn-ea"/>
              <a:cs typeface="+mn-cs"/>
            </a:endParaRPr>
          </a:p>
        </p:txBody>
      </p:sp>
      <p:sp>
        <p:nvSpPr>
          <p:cNvPr id="7" name="TextBox 6">
            <a:extLst>
              <a:ext uri="{FF2B5EF4-FFF2-40B4-BE49-F238E27FC236}">
                <a16:creationId xmlns:a16="http://schemas.microsoft.com/office/drawing/2014/main" id="{1F64C8C0-7391-2FDE-2866-C6906AF8BCAB}"/>
              </a:ext>
            </a:extLst>
          </p:cNvPr>
          <p:cNvSpPr txBox="1"/>
          <p:nvPr/>
        </p:nvSpPr>
        <p:spPr>
          <a:xfrm>
            <a:off x="1828800" y="3948619"/>
            <a:ext cx="15866165" cy="841962"/>
          </a:xfrm>
          <a:prstGeom prst="rect">
            <a:avLst/>
          </a:prstGeom>
          <a:noFill/>
        </p:spPr>
        <p:txBody>
          <a:bodyPr wrap="square">
            <a:spAutoFit/>
          </a:bodyPr>
          <a:lstStyle/>
          <a:p>
            <a:pPr marL="80010" lvl="0">
              <a:lnSpc>
                <a:spcPct val="115000"/>
              </a:lnSpc>
              <a:spcBef>
                <a:spcPts val="600"/>
              </a:spcBef>
              <a:spcAft>
                <a:spcPts val="600"/>
              </a:spcAft>
              <a:buClrTx/>
              <a:defRPr/>
            </a:pPr>
            <a:r>
              <a:rPr lang="en-US" sz="4500" b="1" kern="1200" dirty="0">
                <a:solidFill>
                  <a:srgbClr val="569938"/>
                </a:solidFill>
                <a:latin typeface="Calibri" panose="020F0502020204030204" pitchFamily="34" charset="0"/>
                <a:cs typeface="+mn-cs"/>
              </a:rPr>
              <a:t>Supporting a Theatre to Build Its ESG Plan</a:t>
            </a:r>
          </a:p>
        </p:txBody>
      </p:sp>
      <p:sp>
        <p:nvSpPr>
          <p:cNvPr id="8" name="TextBox 7">
            <a:extLst>
              <a:ext uri="{FF2B5EF4-FFF2-40B4-BE49-F238E27FC236}">
                <a16:creationId xmlns:a16="http://schemas.microsoft.com/office/drawing/2014/main" id="{B0E40114-0D66-B21C-9735-901609A191FE}"/>
              </a:ext>
            </a:extLst>
          </p:cNvPr>
          <p:cNvSpPr txBox="1"/>
          <p:nvPr/>
        </p:nvSpPr>
        <p:spPr>
          <a:xfrm>
            <a:off x="2939143" y="4911804"/>
            <a:ext cx="13193486" cy="2508379"/>
          </a:xfrm>
          <a:prstGeom prst="rect">
            <a:avLst/>
          </a:prstGeom>
          <a:noFill/>
        </p:spPr>
        <p:txBody>
          <a:bodyPr wrap="square">
            <a:spAutoFit/>
          </a:bodyPr>
          <a:lstStyle/>
          <a:p>
            <a:pPr marL="457200" indent="-457200">
              <a:spcBef>
                <a:spcPts val="600"/>
              </a:spcBef>
              <a:spcAft>
                <a:spcPts val="600"/>
              </a:spcAft>
              <a:buFont typeface="Arial" panose="020B0604020202020204" pitchFamily="34" charset="0"/>
              <a:buChar char="•"/>
            </a:pPr>
            <a:r>
              <a:rPr lang="en-US" sz="3200" dirty="0">
                <a:latin typeface="Calibri" panose="020F0502020204030204" pitchFamily="34" charset="0"/>
                <a:ea typeface="Calibri" panose="020F0502020204030204" pitchFamily="34" charset="0"/>
                <a:cs typeface="Times New Roman" panose="02020603050405020304" pitchFamily="18" charset="0"/>
              </a:rPr>
              <a:t>Which ESG phase do you think is the hardest for small performing arts </a:t>
            </a:r>
            <a:r>
              <a:rPr lang="en-US" sz="3200" dirty="0" err="1">
                <a:latin typeface="Calibri" panose="020F0502020204030204" pitchFamily="34" charset="0"/>
                <a:ea typeface="Calibri" panose="020F0502020204030204" pitchFamily="34" charset="0"/>
                <a:cs typeface="Times New Roman" panose="02020603050405020304" pitchFamily="18" charset="0"/>
              </a:rPr>
              <a:t>organisations</a:t>
            </a:r>
            <a:r>
              <a:rPr lang="en-US" sz="3200" dirty="0">
                <a:latin typeface="Calibri" panose="020F0502020204030204" pitchFamily="34" charset="0"/>
                <a:ea typeface="Calibri" panose="020F0502020204030204" pitchFamily="34" charset="0"/>
                <a:cs typeface="Times New Roman" panose="02020603050405020304" pitchFamily="18" charset="0"/>
              </a:rPr>
              <a:t> to implement and why?</a:t>
            </a:r>
            <a:endParaRPr lang="el-GR" sz="3200" dirty="0">
              <a:latin typeface="Calibri" panose="020F0502020204030204" pitchFamily="34" charset="0"/>
              <a:ea typeface="Calibri" panose="020F0502020204030204" pitchFamily="34" charset="0"/>
              <a:cs typeface="Times New Roman" panose="02020603050405020304" pitchFamily="18" charset="0"/>
            </a:endParaRPr>
          </a:p>
          <a:p>
            <a:pPr marL="457200" indent="-457200">
              <a:spcBef>
                <a:spcPts val="600"/>
              </a:spcBef>
              <a:spcAft>
                <a:spcPts val="600"/>
              </a:spcAft>
              <a:buFont typeface="Arial" panose="020B0604020202020204" pitchFamily="34" charset="0"/>
              <a:buChar char="•"/>
            </a:pPr>
            <a:r>
              <a:rPr lang="en-US" sz="3200" dirty="0">
                <a:latin typeface="Calibri" panose="020F0502020204030204" pitchFamily="34" charset="0"/>
                <a:ea typeface="Calibri" panose="020F0502020204030204" pitchFamily="34" charset="0"/>
                <a:cs typeface="Times New Roman" panose="02020603050405020304" pitchFamily="18" charset="0"/>
              </a:rPr>
              <a:t>How can trainers help </a:t>
            </a:r>
            <a:r>
              <a:rPr lang="en-US" sz="3200" dirty="0" err="1">
                <a:latin typeface="Calibri" panose="020F0502020204030204" pitchFamily="34" charset="0"/>
                <a:ea typeface="Calibri" panose="020F0502020204030204" pitchFamily="34" charset="0"/>
                <a:cs typeface="Times New Roman" panose="02020603050405020304" pitchFamily="18" charset="0"/>
              </a:rPr>
              <a:t>organisations</a:t>
            </a:r>
            <a:r>
              <a:rPr lang="en-US" sz="3200" dirty="0">
                <a:latin typeface="Calibri" panose="020F0502020204030204" pitchFamily="34" charset="0"/>
                <a:ea typeface="Calibri" panose="020F0502020204030204" pitchFamily="34" charset="0"/>
                <a:cs typeface="Times New Roman" panose="02020603050405020304" pitchFamily="18" charset="0"/>
              </a:rPr>
              <a:t> balance creativity with the structured approach that ESG planning requires? </a:t>
            </a:r>
          </a:p>
          <a:p>
            <a:endParaRPr lang="el-GR" dirty="0"/>
          </a:p>
        </p:txBody>
      </p:sp>
    </p:spTree>
    <p:extLst>
      <p:ext uri="{BB962C8B-B14F-4D97-AF65-F5344CB8AC3E}">
        <p14:creationId xmlns:p14="http://schemas.microsoft.com/office/powerpoint/2010/main" val="306672901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8EE2FE56-6A67-920C-A5D3-217A64CC48CA}"/>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3DB10AE1-2DCB-05D5-88E1-EFE154831180}"/>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6498500A-E642-0573-2419-29738E2489C5}"/>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67</a:t>
            </a:fld>
            <a:endParaRPr/>
          </a:p>
        </p:txBody>
      </p:sp>
      <p:sp>
        <p:nvSpPr>
          <p:cNvPr id="3" name="Google Shape;155;g34519fc2d75_0_8">
            <a:extLst>
              <a:ext uri="{FF2B5EF4-FFF2-40B4-BE49-F238E27FC236}">
                <a16:creationId xmlns:a16="http://schemas.microsoft.com/office/drawing/2014/main" id="{007B4BAA-C296-252F-CEFC-126714BC1549}"/>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Avoiding Greenwashing</a:t>
            </a:r>
          </a:p>
        </p:txBody>
      </p:sp>
      <p:sp>
        <p:nvSpPr>
          <p:cNvPr id="5" name="Google Shape;143;g34519fc2d75_0_0">
            <a:extLst>
              <a:ext uri="{FF2B5EF4-FFF2-40B4-BE49-F238E27FC236}">
                <a16:creationId xmlns:a16="http://schemas.microsoft.com/office/drawing/2014/main" id="{F590BC04-5274-A671-898C-F938EF16B183}"/>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 name="Google Shape;154;g34519fc2d75_0_8">
            <a:extLst>
              <a:ext uri="{FF2B5EF4-FFF2-40B4-BE49-F238E27FC236}">
                <a16:creationId xmlns:a16="http://schemas.microsoft.com/office/drawing/2014/main" id="{5B4AB0FF-8AF0-D317-B4FA-A5D708008DF4}"/>
              </a:ext>
            </a:extLst>
          </p:cNvPr>
          <p:cNvSpPr txBox="1"/>
          <p:nvPr/>
        </p:nvSpPr>
        <p:spPr>
          <a:xfrm>
            <a:off x="1336525" y="2678131"/>
            <a:ext cx="15163800" cy="3477835"/>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Greenwashing = misleading sustainability claims</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Risks: loss of trust, funding, reputation</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Proposal</a:t>
            </a:r>
            <a:r>
              <a:rPr lang="en-US" sz="3000" dirty="0">
                <a:solidFill>
                  <a:schemeClr val="dk1"/>
                </a:solidFill>
                <a:latin typeface="30"/>
                <a:ea typeface="Calibri"/>
                <a:cs typeface="Calibri"/>
                <a:sym typeface="Calibri"/>
              </a:rPr>
              <a:t> for an </a:t>
            </a:r>
            <a:r>
              <a:rPr lang="en-US" sz="3000" b="1" dirty="0">
                <a:solidFill>
                  <a:schemeClr val="dk1"/>
                </a:solidFill>
                <a:latin typeface="30"/>
                <a:ea typeface="Calibri"/>
                <a:cs typeface="Calibri"/>
                <a:sym typeface="Calibri"/>
              </a:rPr>
              <a:t>EU Green Claims Directive</a:t>
            </a:r>
            <a:r>
              <a:rPr lang="en-US" sz="3000" dirty="0">
                <a:solidFill>
                  <a:schemeClr val="dk1"/>
                </a:solidFill>
                <a:latin typeface="30"/>
                <a:ea typeface="Calibri"/>
                <a:cs typeface="Calibri"/>
                <a:sym typeface="Calibri"/>
              </a:rPr>
              <a:t>: requires verifiable evidence</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Be specific, use data, link to </a:t>
            </a:r>
            <a:r>
              <a:rPr lang="en-US" sz="3000" dirty="0" err="1">
                <a:solidFill>
                  <a:schemeClr val="dk1"/>
                </a:solidFill>
                <a:latin typeface="30"/>
                <a:ea typeface="Calibri"/>
                <a:cs typeface="Calibri"/>
                <a:sym typeface="Calibri"/>
              </a:rPr>
              <a:t>recognised</a:t>
            </a:r>
            <a:r>
              <a:rPr lang="en-US" sz="3000" dirty="0">
                <a:solidFill>
                  <a:schemeClr val="dk1"/>
                </a:solidFill>
                <a:latin typeface="30"/>
                <a:ea typeface="Calibri"/>
                <a:cs typeface="Calibri"/>
                <a:sym typeface="Calibri"/>
              </a:rPr>
              <a:t> frameworks</a:t>
            </a:r>
          </a:p>
        </p:txBody>
      </p:sp>
    </p:spTree>
    <p:extLst>
      <p:ext uri="{BB962C8B-B14F-4D97-AF65-F5344CB8AC3E}">
        <p14:creationId xmlns:p14="http://schemas.microsoft.com/office/powerpoint/2010/main" val="150941200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09188C-8711-6096-20A9-61B829D75962}"/>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0A65F2AD-D2A7-0D7D-CA7C-9C5F95E8A719}"/>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GB" noProof="0" dirty="0"/>
          </a:p>
        </p:txBody>
      </p:sp>
      <p:sp>
        <p:nvSpPr>
          <p:cNvPr id="3" name="Freeform 3">
            <a:extLst>
              <a:ext uri="{FF2B5EF4-FFF2-40B4-BE49-F238E27FC236}">
                <a16:creationId xmlns:a16="http://schemas.microsoft.com/office/drawing/2014/main" id="{C6B95079-D985-A183-9701-CCDE8B2FC3F6}"/>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GB" noProof="0" dirty="0"/>
          </a:p>
        </p:txBody>
      </p:sp>
      <p:sp>
        <p:nvSpPr>
          <p:cNvPr id="5" name="TextBox 4">
            <a:extLst>
              <a:ext uri="{FF2B5EF4-FFF2-40B4-BE49-F238E27FC236}">
                <a16:creationId xmlns:a16="http://schemas.microsoft.com/office/drawing/2014/main" id="{751CDA5E-618F-E56D-AE19-241368FB4393}"/>
              </a:ext>
            </a:extLst>
          </p:cNvPr>
          <p:cNvSpPr txBox="1"/>
          <p:nvPr/>
        </p:nvSpPr>
        <p:spPr>
          <a:xfrm>
            <a:off x="1828799" y="2628900"/>
            <a:ext cx="16117335" cy="1015663"/>
          </a:xfrm>
          <a:prstGeom prst="rect">
            <a:avLst/>
          </a:prstGeom>
          <a:noFill/>
        </p:spPr>
        <p:txBody>
          <a:bodyPr wrap="square">
            <a:spAutoFit/>
          </a:bodyPr>
          <a:lstStyle/>
          <a:p>
            <a:pPr lvl="0"/>
            <a:r>
              <a:rPr lang="en-GB" sz="6000" b="1" noProof="0" dirty="0">
                <a:solidFill>
                  <a:srgbClr val="3F6031"/>
                </a:solidFill>
              </a:rPr>
              <a:t>Chapter 3 Reflection &amp; Key Takeaways</a:t>
            </a:r>
          </a:p>
        </p:txBody>
      </p:sp>
      <p:sp>
        <p:nvSpPr>
          <p:cNvPr id="7" name="TextBox 6">
            <a:extLst>
              <a:ext uri="{FF2B5EF4-FFF2-40B4-BE49-F238E27FC236}">
                <a16:creationId xmlns:a16="http://schemas.microsoft.com/office/drawing/2014/main" id="{110F1A07-BD8F-78CA-99B8-AE13582E3E16}"/>
              </a:ext>
            </a:extLst>
          </p:cNvPr>
          <p:cNvSpPr txBox="1"/>
          <p:nvPr/>
        </p:nvSpPr>
        <p:spPr>
          <a:xfrm>
            <a:off x="2079970" y="4642068"/>
            <a:ext cx="15866165" cy="2323713"/>
          </a:xfrm>
          <a:prstGeom prst="rect">
            <a:avLst/>
          </a:prstGeom>
          <a:noFill/>
        </p:spPr>
        <p:txBody>
          <a:bodyPr wrap="square">
            <a:spAutoFit/>
          </a:bodyPr>
          <a:lstStyle/>
          <a:p>
            <a:pPr marL="722313" indent="-546100">
              <a:spcBef>
                <a:spcPts val="1200"/>
              </a:spcBef>
              <a:spcAft>
                <a:spcPts val="1200"/>
              </a:spcAft>
              <a:buClr>
                <a:srgbClr val="FF0000"/>
              </a:buClr>
              <a:buFont typeface="Calibri" panose="020F0502020204030204" pitchFamily="34" charset="0"/>
              <a:buChar char="?"/>
            </a:pPr>
            <a:r>
              <a:rPr lang="en-GB" sz="3500" b="1" noProof="0" dirty="0"/>
              <a:t>What are your 2–3 key words from this chapter?</a:t>
            </a:r>
          </a:p>
          <a:p>
            <a:pPr marL="722313" indent="-546100">
              <a:spcBef>
                <a:spcPts val="1200"/>
              </a:spcBef>
              <a:spcAft>
                <a:spcPts val="1200"/>
              </a:spcAft>
              <a:buClr>
                <a:srgbClr val="FF0000"/>
              </a:buClr>
              <a:buFont typeface="Calibri" panose="020F0502020204030204" pitchFamily="34" charset="0"/>
              <a:buChar char="?"/>
            </a:pPr>
            <a:r>
              <a:rPr lang="en-GB" sz="3500" b="1" noProof="0" dirty="0"/>
              <a:t>Why do these stand out for you?</a:t>
            </a:r>
          </a:p>
          <a:p>
            <a:pPr marL="722313" indent="-546100">
              <a:spcBef>
                <a:spcPts val="1200"/>
              </a:spcBef>
              <a:spcAft>
                <a:spcPts val="1200"/>
              </a:spcAft>
              <a:buClr>
                <a:srgbClr val="FF0000"/>
              </a:buClr>
              <a:buFont typeface="Calibri" panose="020F0502020204030204" pitchFamily="34" charset="0"/>
              <a:buChar char="?"/>
            </a:pPr>
            <a:r>
              <a:rPr lang="en-GB" sz="3500" b="1" noProof="0" dirty="0"/>
              <a:t>Share with the group and listen for common threads.</a:t>
            </a:r>
          </a:p>
        </p:txBody>
      </p:sp>
    </p:spTree>
    <p:extLst>
      <p:ext uri="{BB962C8B-B14F-4D97-AF65-F5344CB8AC3E}">
        <p14:creationId xmlns:p14="http://schemas.microsoft.com/office/powerpoint/2010/main" val="212501847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Shape 481"/>
        <p:cNvGrpSpPr/>
        <p:nvPr/>
      </p:nvGrpSpPr>
      <p:grpSpPr>
        <a:xfrm>
          <a:off x="0" y="0"/>
          <a:ext cx="0" cy="0"/>
          <a:chOff x="0" y="0"/>
          <a:chExt cx="0" cy="0"/>
        </a:xfrm>
      </p:grpSpPr>
      <p:sp>
        <p:nvSpPr>
          <p:cNvPr id="482" name="Google Shape;482;p18"/>
          <p:cNvSpPr/>
          <p:nvPr/>
        </p:nvSpPr>
        <p:spPr>
          <a:xfrm rot="10800000">
            <a:off x="0" y="-2260783"/>
            <a:ext cx="18515825" cy="8008094"/>
          </a:xfrm>
          <a:custGeom>
            <a:avLst/>
            <a:gdLst/>
            <a:ahLst/>
            <a:cxnLst/>
            <a:rect l="l" t="t" r="r" b="b"/>
            <a:pathLst>
              <a:path w="18515825" h="8008094" extrusionOk="0">
                <a:moveTo>
                  <a:pt x="0" y="0"/>
                </a:moveTo>
                <a:lnTo>
                  <a:pt x="18515825" y="0"/>
                </a:lnTo>
                <a:lnTo>
                  <a:pt x="18515825" y="8008095"/>
                </a:lnTo>
                <a:lnTo>
                  <a:pt x="0" y="8008095"/>
                </a:lnTo>
                <a:lnTo>
                  <a:pt x="0" y="0"/>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83" name="Google Shape;483;p18"/>
          <p:cNvSpPr/>
          <p:nvPr/>
        </p:nvSpPr>
        <p:spPr>
          <a:xfrm rot="-9807443" flipH="1">
            <a:off x="2884893" y="-4357319"/>
            <a:ext cx="16531572" cy="7149905"/>
          </a:xfrm>
          <a:custGeom>
            <a:avLst/>
            <a:gdLst/>
            <a:ahLst/>
            <a:cxnLst/>
            <a:rect l="l" t="t" r="r" b="b"/>
            <a:pathLst>
              <a:path w="16531572" h="7149905" extrusionOk="0">
                <a:moveTo>
                  <a:pt x="0" y="7149905"/>
                </a:moveTo>
                <a:lnTo>
                  <a:pt x="16531571" y="7149905"/>
                </a:lnTo>
                <a:lnTo>
                  <a:pt x="16531571" y="0"/>
                </a:lnTo>
                <a:lnTo>
                  <a:pt x="0" y="0"/>
                </a:lnTo>
                <a:lnTo>
                  <a:pt x="0" y="7149905"/>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84" name="Google Shape;484;p18"/>
          <p:cNvSpPr/>
          <p:nvPr/>
        </p:nvSpPr>
        <p:spPr>
          <a:xfrm rot="10800000">
            <a:off x="15687726" y="3362971"/>
            <a:ext cx="1571574" cy="1571574"/>
          </a:xfrm>
          <a:custGeom>
            <a:avLst/>
            <a:gdLst/>
            <a:ahLst/>
            <a:cxnLst/>
            <a:rect l="l" t="t" r="r" b="b"/>
            <a:pathLst>
              <a:path w="1571574" h="1571574" extrusionOk="0">
                <a:moveTo>
                  <a:pt x="0" y="0"/>
                </a:moveTo>
                <a:lnTo>
                  <a:pt x="1571574" y="0"/>
                </a:lnTo>
                <a:lnTo>
                  <a:pt x="1571574" y="1571573"/>
                </a:lnTo>
                <a:lnTo>
                  <a:pt x="0" y="1571573"/>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85" name="Google Shape;485;p18"/>
          <p:cNvSpPr/>
          <p:nvPr/>
        </p:nvSpPr>
        <p:spPr>
          <a:xfrm rot="10800000">
            <a:off x="-407121" y="-54287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86" name="Google Shape;486;p18"/>
          <p:cNvSpPr txBox="1"/>
          <p:nvPr/>
        </p:nvSpPr>
        <p:spPr>
          <a:xfrm>
            <a:off x="5598426" y="6282482"/>
            <a:ext cx="7091147" cy="919054"/>
          </a:xfrm>
          <a:prstGeom prst="rect">
            <a:avLst/>
          </a:prstGeom>
          <a:noFill/>
          <a:ln>
            <a:noFill/>
          </a:ln>
        </p:spPr>
        <p:txBody>
          <a:bodyPr spcFirstLastPara="1" wrap="square" lIns="0" tIns="0" rIns="0" bIns="0" anchor="t" anchorCtr="0">
            <a:spAutoFit/>
          </a:bodyPr>
          <a:lstStyle/>
          <a:p>
            <a:pPr marL="0" marR="0" lvl="0" indent="0" algn="ctr" rtl="0">
              <a:lnSpc>
                <a:spcPct val="101004"/>
              </a:lnSpc>
              <a:spcBef>
                <a:spcPts val="0"/>
              </a:spcBef>
              <a:spcAft>
                <a:spcPts val="0"/>
              </a:spcAft>
              <a:buClr>
                <a:srgbClr val="000000"/>
              </a:buClr>
              <a:buSzPts val="6872"/>
              <a:buFont typeface="Arial"/>
              <a:buNone/>
            </a:pPr>
            <a:r>
              <a:rPr lang="en-GB" sz="6872" b="1" i="0" u="none" strike="noStrike" cap="none">
                <a:solidFill>
                  <a:srgbClr val="28853D"/>
                </a:solidFill>
                <a:latin typeface="Calibri"/>
                <a:ea typeface="Calibri"/>
                <a:cs typeface="Calibri"/>
                <a:sym typeface="Calibri"/>
              </a:rPr>
              <a:t>THANK YOU</a:t>
            </a:r>
            <a:endParaRPr sz="1400" b="0" i="0" u="none" strike="noStrike" cap="none">
              <a:solidFill>
                <a:srgbClr val="000000"/>
              </a:solidFill>
              <a:latin typeface="Arial"/>
              <a:ea typeface="Arial"/>
              <a:cs typeface="Arial"/>
              <a:sym typeface="Arial"/>
            </a:endParaRPr>
          </a:p>
        </p:txBody>
      </p:sp>
      <p:sp>
        <p:nvSpPr>
          <p:cNvPr id="487" name="Google Shape;487;p18"/>
          <p:cNvSpPr/>
          <p:nvPr/>
        </p:nvSpPr>
        <p:spPr>
          <a:xfrm>
            <a:off x="2354279" y="9075651"/>
            <a:ext cx="4037279" cy="769812"/>
          </a:xfrm>
          <a:custGeom>
            <a:avLst/>
            <a:gdLst/>
            <a:ahLst/>
            <a:cxnLst/>
            <a:rect l="l" t="t" r="r" b="b"/>
            <a:pathLst>
              <a:path w="4037279" h="769812" extrusionOk="0">
                <a:moveTo>
                  <a:pt x="0" y="0"/>
                </a:moveTo>
                <a:lnTo>
                  <a:pt x="4037279" y="0"/>
                </a:lnTo>
                <a:lnTo>
                  <a:pt x="4037279" y="769813"/>
                </a:lnTo>
                <a:lnTo>
                  <a:pt x="0" y="769813"/>
                </a:lnTo>
                <a:lnTo>
                  <a:pt x="0" y="0"/>
                </a:lnTo>
                <a:close/>
              </a:path>
            </a:pathLst>
          </a:custGeom>
          <a:blipFill rotWithShape="1">
            <a:blip r:embed="rId6">
              <a:alphaModFix/>
            </a:blip>
            <a:stretch>
              <a:fillRect t="-4992" b="-4992"/>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88" name="Google Shape;488;p18"/>
          <p:cNvSpPr txBox="1"/>
          <p:nvPr/>
        </p:nvSpPr>
        <p:spPr>
          <a:xfrm>
            <a:off x="6391558" y="9050895"/>
            <a:ext cx="9542163" cy="1059547"/>
          </a:xfrm>
          <a:prstGeom prst="rect">
            <a:avLst/>
          </a:prstGeom>
          <a:noFill/>
          <a:ln>
            <a:noFill/>
          </a:ln>
        </p:spPr>
        <p:txBody>
          <a:bodyPr spcFirstLastPara="1" wrap="square" lIns="0" tIns="0" rIns="0" bIns="0" anchor="t" anchorCtr="0">
            <a:spAutoFit/>
          </a:bodyPr>
          <a:lstStyle/>
          <a:p>
            <a:pPr marL="0" marR="0" lvl="0" indent="0" algn="l" rtl="0">
              <a:lnSpc>
                <a:spcPct val="140044"/>
              </a:lnSpc>
              <a:spcBef>
                <a:spcPts val="0"/>
              </a:spcBef>
              <a:spcAft>
                <a:spcPts val="0"/>
              </a:spcAft>
              <a:buClr>
                <a:srgbClr val="000000"/>
              </a:buClr>
              <a:buSzPts val="1341"/>
              <a:buFont typeface="Arial"/>
              <a:buNone/>
            </a:pPr>
            <a:r>
              <a:rPr lang="en-GB" sz="1341" b="0" i="0" u="none" strike="noStrike" cap="none">
                <a:solidFill>
                  <a:srgbClr val="000000"/>
                </a:solidFill>
                <a:latin typeface="Calibri"/>
                <a:ea typeface="Calibri"/>
                <a:cs typeface="Calibri"/>
                <a:sym typeface="Calibri"/>
              </a:rPr>
              <a:t>Funded by the European Union. Views and opinions expressed are however those of the author(s) only and do not necessarily reflect those of the European Union or he European Education and Culture Executive Agency (EACEA.) Neither the European Union nor EACEA can be held responsible for them.</a:t>
            </a:r>
            <a:endParaRPr sz="1400" b="0" i="0" u="none" strike="noStrike" cap="none">
              <a:solidFill>
                <a:srgbClr val="000000"/>
              </a:solidFill>
              <a:latin typeface="Arial"/>
              <a:ea typeface="Arial"/>
              <a:cs typeface="Arial"/>
              <a:sym typeface="Arial"/>
            </a:endParaRPr>
          </a:p>
          <a:p>
            <a:pPr marL="0" marR="0" lvl="0" indent="0" algn="ctr" rtl="0">
              <a:lnSpc>
                <a:spcPct val="217375"/>
              </a:lnSpc>
              <a:spcBef>
                <a:spcPts val="0"/>
              </a:spcBef>
              <a:spcAft>
                <a:spcPts val="0"/>
              </a:spcAft>
              <a:buClr>
                <a:srgbClr val="000000"/>
              </a:buClr>
              <a:buSzPts val="1341"/>
              <a:buFont typeface="Arial"/>
              <a:buNone/>
            </a:pPr>
            <a:endParaRPr sz="1341" b="0" i="0" u="none" strike="noStrike" cap="none">
              <a:solidFill>
                <a:srgbClr val="000000"/>
              </a:solidFill>
              <a:latin typeface="Calibri"/>
              <a:ea typeface="Calibri"/>
              <a:cs typeface="Calibri"/>
              <a:sym typeface="Calibri"/>
            </a:endParaRPr>
          </a:p>
        </p:txBody>
      </p:sp>
      <p:sp>
        <p:nvSpPr>
          <p:cNvPr id="489" name="Google Shape;489;p18"/>
          <p:cNvSpPr txBox="1"/>
          <p:nvPr/>
        </p:nvSpPr>
        <p:spPr>
          <a:xfrm>
            <a:off x="8413788" y="9977216"/>
            <a:ext cx="2412117" cy="237878"/>
          </a:xfrm>
          <a:prstGeom prst="rect">
            <a:avLst/>
          </a:prstGeom>
          <a:noFill/>
          <a:ln>
            <a:noFill/>
          </a:ln>
        </p:spPr>
        <p:txBody>
          <a:bodyPr spcFirstLastPara="1" wrap="square" lIns="0" tIns="0" rIns="0" bIns="0" anchor="t" anchorCtr="0">
            <a:spAutoFit/>
          </a:bodyPr>
          <a:lstStyle/>
          <a:p>
            <a:pPr marL="0" marR="0" lvl="0" indent="0" algn="ctr" rtl="0">
              <a:lnSpc>
                <a:spcPct val="140072"/>
              </a:lnSpc>
              <a:spcBef>
                <a:spcPts val="0"/>
              </a:spcBef>
              <a:spcAft>
                <a:spcPts val="0"/>
              </a:spcAft>
              <a:buClr>
                <a:srgbClr val="000000"/>
              </a:buClr>
              <a:buSzPts val="1385"/>
              <a:buFont typeface="Arial"/>
              <a:buNone/>
            </a:pPr>
            <a:r>
              <a:rPr lang="en-GB" sz="1385" b="0" i="0" u="none" strike="noStrike" cap="none">
                <a:solidFill>
                  <a:srgbClr val="000000"/>
                </a:solidFill>
                <a:latin typeface="Calibri"/>
                <a:ea typeface="Calibri"/>
                <a:cs typeface="Calibri"/>
                <a:sym typeface="Calibri"/>
              </a:rPr>
              <a:t>Project Number- 101139932</a:t>
            </a:r>
            <a:endParaRPr sz="1400" b="0" i="0" u="none" strike="noStrike" cap="none">
              <a:solidFill>
                <a:srgbClr val="000000"/>
              </a:solidFill>
              <a:latin typeface="Arial"/>
              <a:ea typeface="Arial"/>
              <a:cs typeface="Arial"/>
              <a:sym typeface="Arial"/>
            </a:endParaRPr>
          </a:p>
        </p:txBody>
      </p:sp>
      <p:grpSp>
        <p:nvGrpSpPr>
          <p:cNvPr id="490" name="Google Shape;490;p18"/>
          <p:cNvGrpSpPr/>
          <p:nvPr/>
        </p:nvGrpSpPr>
        <p:grpSpPr>
          <a:xfrm>
            <a:off x="354602" y="7782108"/>
            <a:ext cx="17578796" cy="712971"/>
            <a:chOff x="0" y="0"/>
            <a:chExt cx="23438395" cy="950628"/>
          </a:xfrm>
        </p:grpSpPr>
        <p:sp>
          <p:nvSpPr>
            <p:cNvPr id="491" name="Google Shape;491;p18"/>
            <p:cNvSpPr/>
            <p:nvPr/>
          </p:nvSpPr>
          <p:spPr>
            <a:xfrm>
              <a:off x="2434279" y="0"/>
              <a:ext cx="1532170" cy="864392"/>
            </a:xfrm>
            <a:custGeom>
              <a:avLst/>
              <a:gdLst/>
              <a:ahLst/>
              <a:cxnLst/>
              <a:rect l="l" t="t" r="r" b="b"/>
              <a:pathLst>
                <a:path w="1532170" h="864392" extrusionOk="0">
                  <a:moveTo>
                    <a:pt x="0" y="0"/>
                  </a:moveTo>
                  <a:lnTo>
                    <a:pt x="1532170" y="0"/>
                  </a:lnTo>
                  <a:lnTo>
                    <a:pt x="1532170" y="864392"/>
                  </a:lnTo>
                  <a:lnTo>
                    <a:pt x="0" y="864392"/>
                  </a:lnTo>
                  <a:lnTo>
                    <a:pt x="0" y="0"/>
                  </a:lnTo>
                  <a:close/>
                </a:path>
              </a:pathLst>
            </a:custGeom>
            <a:blipFill rotWithShape="1">
              <a:blip r:embed="rId7">
                <a:alphaModFix/>
              </a:blip>
              <a:stretch>
                <a:fillRect l="-144" r="-14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92" name="Google Shape;492;p18"/>
            <p:cNvSpPr/>
            <p:nvPr/>
          </p:nvSpPr>
          <p:spPr>
            <a:xfrm>
              <a:off x="6524456" y="131080"/>
              <a:ext cx="2126364" cy="677732"/>
            </a:xfrm>
            <a:custGeom>
              <a:avLst/>
              <a:gdLst/>
              <a:ahLst/>
              <a:cxnLst/>
              <a:rect l="l" t="t" r="r" b="b"/>
              <a:pathLst>
                <a:path w="2126364" h="677732" extrusionOk="0">
                  <a:moveTo>
                    <a:pt x="0" y="0"/>
                  </a:moveTo>
                  <a:lnTo>
                    <a:pt x="2126364" y="0"/>
                  </a:lnTo>
                  <a:lnTo>
                    <a:pt x="2126364" y="677732"/>
                  </a:lnTo>
                  <a:lnTo>
                    <a:pt x="0" y="677732"/>
                  </a:lnTo>
                  <a:lnTo>
                    <a:pt x="0" y="0"/>
                  </a:lnTo>
                  <a:close/>
                </a:path>
              </a:pathLst>
            </a:custGeom>
            <a:blipFill rotWithShape="1">
              <a:blip r:embed="rId8">
                <a:alphaModFix/>
              </a:blip>
              <a:stretch>
                <a:fillRect l="-144" r="-14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93" name="Google Shape;493;p18"/>
            <p:cNvSpPr/>
            <p:nvPr/>
          </p:nvSpPr>
          <p:spPr>
            <a:xfrm>
              <a:off x="21059165" y="81568"/>
              <a:ext cx="2379230" cy="826596"/>
            </a:xfrm>
            <a:custGeom>
              <a:avLst/>
              <a:gdLst/>
              <a:ahLst/>
              <a:cxnLst/>
              <a:rect l="l" t="t" r="r" b="b"/>
              <a:pathLst>
                <a:path w="2379230" h="826596" extrusionOk="0">
                  <a:moveTo>
                    <a:pt x="0" y="0"/>
                  </a:moveTo>
                  <a:lnTo>
                    <a:pt x="2379230" y="0"/>
                  </a:lnTo>
                  <a:lnTo>
                    <a:pt x="2379230" y="826596"/>
                  </a:lnTo>
                  <a:lnTo>
                    <a:pt x="0" y="826596"/>
                  </a:lnTo>
                  <a:lnTo>
                    <a:pt x="0" y="0"/>
                  </a:lnTo>
                  <a:close/>
                </a:path>
              </a:pathLst>
            </a:custGeom>
            <a:blipFill rotWithShape="1">
              <a:blip r:embed="rId9">
                <a:alphaModFix/>
              </a:blip>
              <a:stretch>
                <a:fillRect t="-5244" r="-832" b="-12710"/>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94" name="Google Shape;494;p18"/>
            <p:cNvSpPr/>
            <p:nvPr/>
          </p:nvSpPr>
          <p:spPr>
            <a:xfrm>
              <a:off x="8769894" y="81568"/>
              <a:ext cx="2126364" cy="869060"/>
            </a:xfrm>
            <a:custGeom>
              <a:avLst/>
              <a:gdLst/>
              <a:ahLst/>
              <a:cxnLst/>
              <a:rect l="l" t="t" r="r" b="b"/>
              <a:pathLst>
                <a:path w="2126364" h="869060" extrusionOk="0">
                  <a:moveTo>
                    <a:pt x="0" y="0"/>
                  </a:moveTo>
                  <a:lnTo>
                    <a:pt x="2126363" y="0"/>
                  </a:lnTo>
                  <a:lnTo>
                    <a:pt x="2126363" y="869060"/>
                  </a:lnTo>
                  <a:lnTo>
                    <a:pt x="0" y="869060"/>
                  </a:lnTo>
                  <a:lnTo>
                    <a:pt x="0" y="0"/>
                  </a:lnTo>
                  <a:close/>
                </a:path>
              </a:pathLst>
            </a:custGeom>
            <a:blipFill rotWithShape="1">
              <a:blip r:embed="rId10">
                <a:alphaModFix/>
              </a:blip>
              <a:stretch>
                <a:fillRect l="-144" r="-14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95" name="Google Shape;495;p18"/>
            <p:cNvSpPr/>
            <p:nvPr/>
          </p:nvSpPr>
          <p:spPr>
            <a:xfrm>
              <a:off x="4174828" y="131080"/>
              <a:ext cx="2126364" cy="677732"/>
            </a:xfrm>
            <a:custGeom>
              <a:avLst/>
              <a:gdLst/>
              <a:ahLst/>
              <a:cxnLst/>
              <a:rect l="l" t="t" r="r" b="b"/>
              <a:pathLst>
                <a:path w="2126364" h="677732" extrusionOk="0">
                  <a:moveTo>
                    <a:pt x="0" y="0"/>
                  </a:moveTo>
                  <a:lnTo>
                    <a:pt x="2126364" y="0"/>
                  </a:lnTo>
                  <a:lnTo>
                    <a:pt x="2126364" y="677732"/>
                  </a:lnTo>
                  <a:lnTo>
                    <a:pt x="0" y="677732"/>
                  </a:lnTo>
                  <a:lnTo>
                    <a:pt x="0" y="0"/>
                  </a:lnTo>
                  <a:close/>
                </a:path>
              </a:pathLst>
            </a:custGeom>
            <a:blipFill rotWithShape="1">
              <a:blip r:embed="rId11">
                <a:alphaModFix/>
              </a:blip>
              <a:stretch>
                <a:fillRect t="-1607" b="-1608"/>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96" name="Google Shape;496;p18"/>
            <p:cNvSpPr/>
            <p:nvPr/>
          </p:nvSpPr>
          <p:spPr>
            <a:xfrm>
              <a:off x="11134405" y="81568"/>
              <a:ext cx="2378325" cy="677732"/>
            </a:xfrm>
            <a:custGeom>
              <a:avLst/>
              <a:gdLst/>
              <a:ahLst/>
              <a:cxnLst/>
              <a:rect l="l" t="t" r="r" b="b"/>
              <a:pathLst>
                <a:path w="2378325" h="677732" extrusionOk="0">
                  <a:moveTo>
                    <a:pt x="0" y="0"/>
                  </a:moveTo>
                  <a:lnTo>
                    <a:pt x="2378325" y="0"/>
                  </a:lnTo>
                  <a:lnTo>
                    <a:pt x="2378325" y="677732"/>
                  </a:lnTo>
                  <a:lnTo>
                    <a:pt x="0" y="677732"/>
                  </a:lnTo>
                  <a:lnTo>
                    <a:pt x="0" y="0"/>
                  </a:lnTo>
                  <a:close/>
                </a:path>
              </a:pathLst>
            </a:custGeom>
            <a:blipFill rotWithShape="1">
              <a:blip r:embed="rId12">
                <a:alphaModFix/>
              </a:blip>
              <a:stretch>
                <a:fillRect l="-144" r="-14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97" name="Google Shape;497;p18"/>
            <p:cNvSpPr/>
            <p:nvPr/>
          </p:nvSpPr>
          <p:spPr>
            <a:xfrm>
              <a:off x="14655043" y="135988"/>
              <a:ext cx="2161604" cy="623313"/>
            </a:xfrm>
            <a:custGeom>
              <a:avLst/>
              <a:gdLst/>
              <a:ahLst/>
              <a:cxnLst/>
              <a:rect l="l" t="t" r="r" b="b"/>
              <a:pathLst>
                <a:path w="2161604" h="623313" extrusionOk="0">
                  <a:moveTo>
                    <a:pt x="0" y="0"/>
                  </a:moveTo>
                  <a:lnTo>
                    <a:pt x="2161604" y="0"/>
                  </a:lnTo>
                  <a:lnTo>
                    <a:pt x="2161604" y="623312"/>
                  </a:lnTo>
                  <a:lnTo>
                    <a:pt x="0" y="623312"/>
                  </a:lnTo>
                  <a:lnTo>
                    <a:pt x="0" y="0"/>
                  </a:lnTo>
                  <a:close/>
                </a:path>
              </a:pathLst>
            </a:custGeom>
            <a:blipFill rotWithShape="1">
              <a:blip r:embed="rId13">
                <a:alphaModFix/>
              </a:blip>
              <a:stretch>
                <a:fillRect l="-144" r="-14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98" name="Google Shape;498;p18"/>
            <p:cNvSpPr/>
            <p:nvPr/>
          </p:nvSpPr>
          <p:spPr>
            <a:xfrm>
              <a:off x="16816647" y="50581"/>
              <a:ext cx="1956253" cy="838731"/>
            </a:xfrm>
            <a:custGeom>
              <a:avLst/>
              <a:gdLst/>
              <a:ahLst/>
              <a:cxnLst/>
              <a:rect l="l" t="t" r="r" b="b"/>
              <a:pathLst>
                <a:path w="1956253" h="838731" extrusionOk="0">
                  <a:moveTo>
                    <a:pt x="0" y="0"/>
                  </a:moveTo>
                  <a:lnTo>
                    <a:pt x="1956253" y="0"/>
                  </a:lnTo>
                  <a:lnTo>
                    <a:pt x="1956253" y="838731"/>
                  </a:lnTo>
                  <a:lnTo>
                    <a:pt x="0" y="838731"/>
                  </a:lnTo>
                  <a:lnTo>
                    <a:pt x="0" y="0"/>
                  </a:lnTo>
                  <a:close/>
                </a:path>
              </a:pathLst>
            </a:custGeom>
            <a:blipFill rotWithShape="1">
              <a:blip r:embed="rId14">
                <a:alphaModFix/>
              </a:blip>
              <a:stretch>
                <a:fillRect l="-144" r="-14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99" name="Google Shape;499;p18"/>
            <p:cNvSpPr/>
            <p:nvPr/>
          </p:nvSpPr>
          <p:spPr>
            <a:xfrm>
              <a:off x="18684839" y="75501"/>
              <a:ext cx="2399118" cy="788891"/>
            </a:xfrm>
            <a:custGeom>
              <a:avLst/>
              <a:gdLst/>
              <a:ahLst/>
              <a:cxnLst/>
              <a:rect l="l" t="t" r="r" b="b"/>
              <a:pathLst>
                <a:path w="2399118" h="788891" extrusionOk="0">
                  <a:moveTo>
                    <a:pt x="0" y="0"/>
                  </a:moveTo>
                  <a:lnTo>
                    <a:pt x="2399118" y="0"/>
                  </a:lnTo>
                  <a:lnTo>
                    <a:pt x="2399118" y="788891"/>
                  </a:lnTo>
                  <a:lnTo>
                    <a:pt x="0" y="788891"/>
                  </a:lnTo>
                  <a:lnTo>
                    <a:pt x="0" y="0"/>
                  </a:lnTo>
                  <a:close/>
                </a:path>
              </a:pathLst>
            </a:custGeom>
            <a:blipFill rotWithShape="1">
              <a:blip r:embed="rId15">
                <a:alphaModFix/>
              </a:blip>
              <a:stretch>
                <a:fillRect t="-33994" b="-3705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500" name="Google Shape;500;p18"/>
            <p:cNvSpPr/>
            <p:nvPr/>
          </p:nvSpPr>
          <p:spPr>
            <a:xfrm>
              <a:off x="13750878" y="38491"/>
              <a:ext cx="785091" cy="787411"/>
            </a:xfrm>
            <a:custGeom>
              <a:avLst/>
              <a:gdLst/>
              <a:ahLst/>
              <a:cxnLst/>
              <a:rect l="l" t="t" r="r" b="b"/>
              <a:pathLst>
                <a:path w="785091" h="787411" extrusionOk="0">
                  <a:moveTo>
                    <a:pt x="0" y="0"/>
                  </a:moveTo>
                  <a:lnTo>
                    <a:pt x="785091" y="0"/>
                  </a:lnTo>
                  <a:lnTo>
                    <a:pt x="785091" y="787410"/>
                  </a:lnTo>
                  <a:lnTo>
                    <a:pt x="0" y="787410"/>
                  </a:lnTo>
                  <a:lnTo>
                    <a:pt x="0" y="0"/>
                  </a:lnTo>
                  <a:close/>
                </a:path>
              </a:pathLst>
            </a:custGeom>
            <a:blipFill rotWithShape="1">
              <a:blip r:embed="rId16">
                <a:alphaModFix/>
              </a:blip>
              <a:stretch>
                <a:fillRect l="-144" r="-14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501" name="Google Shape;501;p18"/>
            <p:cNvSpPr/>
            <p:nvPr/>
          </p:nvSpPr>
          <p:spPr>
            <a:xfrm>
              <a:off x="0" y="203169"/>
              <a:ext cx="2175026" cy="434530"/>
            </a:xfrm>
            <a:custGeom>
              <a:avLst/>
              <a:gdLst/>
              <a:ahLst/>
              <a:cxnLst/>
              <a:rect l="l" t="t" r="r" b="b"/>
              <a:pathLst>
                <a:path w="2175026" h="434530" extrusionOk="0">
                  <a:moveTo>
                    <a:pt x="0" y="0"/>
                  </a:moveTo>
                  <a:lnTo>
                    <a:pt x="2175026" y="0"/>
                  </a:lnTo>
                  <a:lnTo>
                    <a:pt x="2175026" y="434530"/>
                  </a:lnTo>
                  <a:lnTo>
                    <a:pt x="0" y="434530"/>
                  </a:lnTo>
                  <a:lnTo>
                    <a:pt x="0" y="0"/>
                  </a:lnTo>
                  <a:close/>
                </a:path>
              </a:pathLst>
            </a:custGeom>
            <a:blipFill rotWithShape="1">
              <a:blip r:embed="rId17">
                <a:alphaModFix/>
              </a:blip>
              <a:stretch>
                <a:fillRect t="-3457" b="-8652"/>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502" name="Google Shape;502;p18"/>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69</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1">
          <a:extLst>
            <a:ext uri="{FF2B5EF4-FFF2-40B4-BE49-F238E27FC236}">
              <a16:creationId xmlns:a16="http://schemas.microsoft.com/office/drawing/2014/main" id="{7AA129B0-ABE2-C172-44C9-EC7A40555653}"/>
            </a:ext>
          </a:extLst>
        </p:cNvPr>
        <p:cNvGrpSpPr/>
        <p:nvPr/>
      </p:nvGrpSpPr>
      <p:grpSpPr>
        <a:xfrm>
          <a:off x="0" y="0"/>
          <a:ext cx="0" cy="0"/>
          <a:chOff x="0" y="0"/>
          <a:chExt cx="0" cy="0"/>
        </a:xfrm>
      </p:grpSpPr>
      <p:pic>
        <p:nvPicPr>
          <p:cNvPr id="4" name="Imagen 1" descr="Diagrama, Diagrama de Venn&#10;&#10;El contenido generado por IA puede ser incorrecto.">
            <a:extLst>
              <a:ext uri="{FF2B5EF4-FFF2-40B4-BE49-F238E27FC236}">
                <a16:creationId xmlns:a16="http://schemas.microsoft.com/office/drawing/2014/main" id="{BBD588D4-2AC8-0E66-AF28-5990EDC737A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775222" y="677006"/>
            <a:ext cx="5381537" cy="3780485"/>
          </a:xfrm>
          <a:prstGeom prst="rect">
            <a:avLst/>
          </a:prstGeom>
        </p:spPr>
      </p:pic>
      <p:sp>
        <p:nvSpPr>
          <p:cNvPr id="152" name="Google Shape;152;g34519fc2d75_0_8">
            <a:extLst>
              <a:ext uri="{FF2B5EF4-FFF2-40B4-BE49-F238E27FC236}">
                <a16:creationId xmlns:a16="http://schemas.microsoft.com/office/drawing/2014/main" id="{E83F0341-761E-2574-C5D1-A2324989D3F7}"/>
              </a:ext>
            </a:extLst>
          </p:cNvPr>
          <p:cNvSpPr/>
          <p:nvPr/>
        </p:nvSpPr>
        <p:spPr>
          <a:xfrm rot="10800000" flipH="1">
            <a:off x="0" y="-1801505"/>
            <a:ext cx="18288000" cy="3220872"/>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3" name="Google Shape;153;g34519fc2d75_0_8">
            <a:extLst>
              <a:ext uri="{FF2B5EF4-FFF2-40B4-BE49-F238E27FC236}">
                <a16:creationId xmlns:a16="http://schemas.microsoft.com/office/drawing/2014/main" id="{AA206B18-B52C-B520-3057-74FA574ADBD5}"/>
              </a:ext>
            </a:extLst>
          </p:cNvPr>
          <p:cNvSpPr/>
          <p:nvPr/>
        </p:nvSpPr>
        <p:spPr>
          <a:xfrm rot="10800000">
            <a:off x="1254625" y="93247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4" name="Google Shape;154;g34519fc2d75_0_8">
            <a:extLst>
              <a:ext uri="{FF2B5EF4-FFF2-40B4-BE49-F238E27FC236}">
                <a16:creationId xmlns:a16="http://schemas.microsoft.com/office/drawing/2014/main" id="{9F90A60B-80B9-385A-814C-672688454912}"/>
              </a:ext>
            </a:extLst>
          </p:cNvPr>
          <p:cNvSpPr txBox="1"/>
          <p:nvPr/>
        </p:nvSpPr>
        <p:spPr>
          <a:xfrm>
            <a:off x="1336524" y="2678131"/>
            <a:ext cx="16595125" cy="6863377"/>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GB" sz="3000" b="1" dirty="0">
                <a:solidFill>
                  <a:schemeClr val="dk1"/>
                </a:solidFill>
                <a:latin typeface="Calibri"/>
                <a:ea typeface="Calibri"/>
                <a:cs typeface="Calibri"/>
                <a:sym typeface="Calibri"/>
              </a:rPr>
              <a:t>Focus:</a:t>
            </a:r>
            <a:r>
              <a:rPr lang="en-GB" sz="3000" dirty="0">
                <a:solidFill>
                  <a:schemeClr val="dk1"/>
                </a:solidFill>
                <a:latin typeface="Calibri"/>
                <a:ea typeface="Calibri"/>
                <a:cs typeface="Calibri"/>
                <a:sym typeface="Calibri"/>
              </a:rPr>
              <a:t> Conserve &amp; use natural resources responsibly</a:t>
            </a:r>
          </a:p>
          <a:p>
            <a:pPr marL="622300" marR="0" lvl="0" indent="-558800" algn="just" rtl="0">
              <a:lnSpc>
                <a:spcPct val="150000"/>
              </a:lnSpc>
              <a:spcBef>
                <a:spcPts val="1200"/>
              </a:spcBef>
              <a:spcAft>
                <a:spcPts val="0"/>
              </a:spcAft>
              <a:buClr>
                <a:srgbClr val="04A6C2"/>
              </a:buClr>
              <a:buSzPts val="2500"/>
              <a:buFont typeface="Noto Sans Symbols"/>
              <a:buChar char="⮚"/>
            </a:pPr>
            <a:r>
              <a:rPr lang="en-GB" sz="3000" dirty="0">
                <a:solidFill>
                  <a:schemeClr val="dk1"/>
                </a:solidFill>
                <a:latin typeface="Calibri"/>
                <a:ea typeface="Calibri"/>
                <a:cs typeface="Calibri"/>
                <a:sym typeface="Calibri"/>
              </a:rPr>
              <a:t>Protect ecosystems, reduce carbon footprint, manage waste, promote renewable energy</a:t>
            </a:r>
          </a:p>
          <a:p>
            <a:pPr marL="622300" marR="0" lvl="0" indent="-558800" algn="just" rtl="0">
              <a:lnSpc>
                <a:spcPct val="150000"/>
              </a:lnSpc>
              <a:spcBef>
                <a:spcPts val="1200"/>
              </a:spcBef>
              <a:spcAft>
                <a:spcPts val="0"/>
              </a:spcAft>
              <a:buClr>
                <a:srgbClr val="04A6C2"/>
              </a:buClr>
              <a:buSzPts val="2500"/>
              <a:buFont typeface="Noto Sans Symbols"/>
              <a:buChar char="⮚"/>
            </a:pPr>
            <a:r>
              <a:rPr lang="en-GB" sz="3000" b="1" dirty="0">
                <a:solidFill>
                  <a:schemeClr val="dk1"/>
                </a:solidFill>
                <a:latin typeface="Calibri"/>
                <a:ea typeface="Calibri"/>
                <a:cs typeface="Calibri"/>
                <a:sym typeface="Calibri"/>
              </a:rPr>
              <a:t>Performing arts application: </a:t>
            </a:r>
            <a:r>
              <a:rPr lang="en-GB" sz="3000" dirty="0">
                <a:solidFill>
                  <a:schemeClr val="dk1"/>
                </a:solidFill>
                <a:latin typeface="Calibri"/>
                <a:ea typeface="Calibri"/>
                <a:cs typeface="Calibri"/>
                <a:sym typeface="Calibri"/>
              </a:rPr>
              <a:t>Resource conservation &amp; energy efficiency in production</a:t>
            </a:r>
          </a:p>
          <a:p>
            <a:pPr marL="63500" marR="0" lvl="0" algn="just" rtl="0">
              <a:lnSpc>
                <a:spcPct val="150000"/>
              </a:lnSpc>
              <a:spcBef>
                <a:spcPts val="1200"/>
              </a:spcBef>
              <a:spcAft>
                <a:spcPts val="0"/>
              </a:spcAft>
              <a:buClr>
                <a:srgbClr val="04A6C2"/>
              </a:buClr>
              <a:buSzPts val="2500"/>
            </a:pPr>
            <a:r>
              <a:rPr lang="en-GB" sz="3000" b="1" dirty="0">
                <a:solidFill>
                  <a:schemeClr val="dk1"/>
                </a:solidFill>
                <a:latin typeface="Calibri"/>
                <a:ea typeface="Calibri"/>
                <a:cs typeface="Calibri"/>
                <a:sym typeface="Calibri"/>
              </a:rPr>
              <a:t>Key impacts</a:t>
            </a:r>
            <a:r>
              <a:rPr lang="el-GR" sz="3000" b="1" dirty="0">
                <a:solidFill>
                  <a:schemeClr val="dk1"/>
                </a:solidFill>
                <a:latin typeface="Calibri"/>
                <a:ea typeface="Calibri"/>
                <a:cs typeface="Calibri"/>
                <a:sym typeface="Calibri"/>
              </a:rPr>
              <a:t> </a:t>
            </a:r>
          </a:p>
          <a:p>
            <a:pPr marL="63500" lvl="1" algn="just">
              <a:lnSpc>
                <a:spcPct val="150000"/>
              </a:lnSpc>
              <a:spcBef>
                <a:spcPts val="1200"/>
              </a:spcBef>
              <a:buClr>
                <a:srgbClr val="04A6C2"/>
              </a:buClr>
              <a:buSzPts val="2500"/>
            </a:pPr>
            <a:r>
              <a:rPr lang="el-GR" sz="3000" b="1" dirty="0">
                <a:solidFill>
                  <a:schemeClr val="dk1"/>
                </a:solidFill>
                <a:latin typeface="Calibri"/>
                <a:ea typeface="Calibri"/>
                <a:cs typeface="Calibri"/>
                <a:sym typeface="Calibri"/>
              </a:rPr>
              <a:t>		</a:t>
            </a:r>
            <a:r>
              <a:rPr lang="en-US" sz="3000" b="1" dirty="0">
                <a:solidFill>
                  <a:schemeClr val="dk1"/>
                </a:solidFill>
                <a:latin typeface="Calibri"/>
                <a:ea typeface="Calibri"/>
                <a:cs typeface="Calibri"/>
                <a:sym typeface="Calibri"/>
              </a:rPr>
              <a:t>•</a:t>
            </a:r>
            <a:r>
              <a:rPr lang="el-GR" sz="3000" b="1" dirty="0">
                <a:solidFill>
                  <a:schemeClr val="dk1"/>
                </a:solidFill>
                <a:latin typeface="Calibri"/>
                <a:ea typeface="Calibri"/>
                <a:cs typeface="Calibri"/>
                <a:sym typeface="Calibri"/>
              </a:rPr>
              <a:t>	</a:t>
            </a:r>
            <a:r>
              <a:rPr lang="en-US" sz="3000" dirty="0">
                <a:solidFill>
                  <a:schemeClr val="dk1"/>
                </a:solidFill>
                <a:latin typeface="Calibri"/>
                <a:ea typeface="Calibri"/>
                <a:cs typeface="Calibri"/>
                <a:sym typeface="Calibri"/>
              </a:rPr>
              <a:t>Biodiversity conservation through responsible selection of materials.</a:t>
            </a:r>
          </a:p>
          <a:p>
            <a:pPr marL="63500" marR="0" lvl="0" algn="just" rtl="0">
              <a:lnSpc>
                <a:spcPct val="150000"/>
              </a:lnSpc>
              <a:spcBef>
                <a:spcPts val="1200"/>
              </a:spcBef>
              <a:spcAft>
                <a:spcPts val="0"/>
              </a:spcAft>
              <a:buClr>
                <a:srgbClr val="04A6C2"/>
              </a:buClr>
              <a:buSzPts val="2500"/>
            </a:pPr>
            <a:r>
              <a:rPr lang="el-GR" sz="3000" dirty="0">
                <a:solidFill>
                  <a:schemeClr val="dk1"/>
                </a:solidFill>
                <a:latin typeface="Calibri"/>
                <a:ea typeface="Calibri"/>
                <a:cs typeface="Calibri"/>
                <a:sym typeface="Calibri"/>
              </a:rPr>
              <a:t>		</a:t>
            </a:r>
            <a:r>
              <a:rPr lang="en-US" sz="3000" dirty="0">
                <a:solidFill>
                  <a:schemeClr val="dk1"/>
                </a:solidFill>
                <a:latin typeface="Calibri"/>
                <a:ea typeface="Calibri"/>
                <a:cs typeface="Calibri"/>
                <a:sym typeface="Calibri"/>
              </a:rPr>
              <a:t>•	Emission reduction and efficient waste management.</a:t>
            </a:r>
          </a:p>
          <a:p>
            <a:pPr marL="63500" marR="0" lvl="0" algn="just" rtl="0">
              <a:lnSpc>
                <a:spcPct val="150000"/>
              </a:lnSpc>
              <a:spcBef>
                <a:spcPts val="1200"/>
              </a:spcBef>
              <a:spcAft>
                <a:spcPts val="0"/>
              </a:spcAft>
              <a:buClr>
                <a:srgbClr val="04A6C2"/>
              </a:buClr>
              <a:buSzPts val="2500"/>
            </a:pPr>
            <a:r>
              <a:rPr lang="el-GR" sz="3000" dirty="0">
                <a:solidFill>
                  <a:schemeClr val="dk1"/>
                </a:solidFill>
                <a:latin typeface="Calibri"/>
                <a:ea typeface="Calibri"/>
                <a:cs typeface="Calibri"/>
                <a:sym typeface="Calibri"/>
              </a:rPr>
              <a:t>		</a:t>
            </a:r>
            <a:r>
              <a:rPr lang="en-US" sz="3000" dirty="0">
                <a:solidFill>
                  <a:schemeClr val="dk1"/>
                </a:solidFill>
                <a:latin typeface="Calibri"/>
                <a:ea typeface="Calibri"/>
                <a:cs typeface="Calibri"/>
                <a:sym typeface="Calibri"/>
              </a:rPr>
              <a:t>•	Promoting sustainable mobility extended to touring, audience travel and artist travel.</a:t>
            </a:r>
          </a:p>
          <a:p>
            <a:pPr marL="63500" algn="just">
              <a:lnSpc>
                <a:spcPct val="150000"/>
              </a:lnSpc>
              <a:spcBef>
                <a:spcPts val="1200"/>
              </a:spcBef>
              <a:buClr>
                <a:srgbClr val="04A6C2"/>
              </a:buClr>
              <a:buSzPts val="2500"/>
            </a:pPr>
            <a:r>
              <a:rPr lang="el-GR" sz="3000" dirty="0">
                <a:solidFill>
                  <a:schemeClr val="dk1"/>
                </a:solidFill>
                <a:latin typeface="Calibri"/>
                <a:ea typeface="Calibri"/>
                <a:cs typeface="Calibri"/>
                <a:sym typeface="Calibri"/>
              </a:rPr>
              <a:t>		</a:t>
            </a:r>
            <a:r>
              <a:rPr lang="en-US" sz="3000" dirty="0">
                <a:solidFill>
                  <a:schemeClr val="dk1"/>
                </a:solidFill>
                <a:latin typeface="Calibri"/>
                <a:ea typeface="Calibri"/>
                <a:cs typeface="Calibri"/>
                <a:sym typeface="Calibri"/>
              </a:rPr>
              <a:t>•	Use of renewable energies</a:t>
            </a:r>
            <a:r>
              <a:rPr lang="el-GR" sz="3000" dirty="0">
                <a:solidFill>
                  <a:schemeClr val="dk1"/>
                </a:solidFill>
                <a:latin typeface="Calibri"/>
                <a:ea typeface="Calibri"/>
                <a:cs typeface="Calibri"/>
                <a:sym typeface="Calibri"/>
              </a:rPr>
              <a:t> - </a:t>
            </a:r>
            <a:r>
              <a:rPr lang="en-US" sz="3000" dirty="0">
                <a:solidFill>
                  <a:schemeClr val="dk1"/>
                </a:solidFill>
                <a:latin typeface="Calibri"/>
                <a:ea typeface="Calibri"/>
                <a:cs typeface="Calibri"/>
                <a:sym typeface="Calibri"/>
              </a:rPr>
              <a:t>Promoting principals of the circular economy </a:t>
            </a:r>
          </a:p>
        </p:txBody>
      </p:sp>
      <p:sp>
        <p:nvSpPr>
          <p:cNvPr id="155" name="Google Shape;155;g34519fc2d75_0_8">
            <a:extLst>
              <a:ext uri="{FF2B5EF4-FFF2-40B4-BE49-F238E27FC236}">
                <a16:creationId xmlns:a16="http://schemas.microsoft.com/office/drawing/2014/main" id="{6D23FC8D-5F31-1005-B3C4-4585420FF70B}"/>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rgbClr val="000000"/>
              </a:buClr>
              <a:buFont typeface="Arial"/>
              <a:buNone/>
            </a:pPr>
            <a:r>
              <a:rPr lang="en-US" sz="5000" b="1" dirty="0">
                <a:solidFill>
                  <a:srgbClr val="0070C0"/>
                </a:solidFill>
                <a:latin typeface="Calibri"/>
                <a:ea typeface="Calibri"/>
                <a:cs typeface="Calibri"/>
                <a:sym typeface="Calibri"/>
              </a:rPr>
              <a:t>Environmental Pillar</a:t>
            </a:r>
            <a:endParaRPr sz="5000" b="1" dirty="0">
              <a:solidFill>
                <a:srgbClr val="0070C0"/>
              </a:solidFill>
              <a:latin typeface="Calibri"/>
              <a:ea typeface="Calibri"/>
              <a:cs typeface="Calibri"/>
              <a:sym typeface="Calibri"/>
            </a:endParaRPr>
          </a:p>
        </p:txBody>
      </p:sp>
      <p:sp>
        <p:nvSpPr>
          <p:cNvPr id="156" name="Google Shape;156;g34519fc2d75_0_8">
            <a:extLst>
              <a:ext uri="{FF2B5EF4-FFF2-40B4-BE49-F238E27FC236}">
                <a16:creationId xmlns:a16="http://schemas.microsoft.com/office/drawing/2014/main" id="{7BAC1CC4-CF25-F051-74EA-BEED9650B811}"/>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7</a:t>
            </a:fld>
            <a:endParaRPr/>
          </a:p>
        </p:txBody>
      </p:sp>
    </p:spTree>
    <p:extLst>
      <p:ext uri="{BB962C8B-B14F-4D97-AF65-F5344CB8AC3E}">
        <p14:creationId xmlns:p14="http://schemas.microsoft.com/office/powerpoint/2010/main" val="33939043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1">
          <a:extLst>
            <a:ext uri="{FF2B5EF4-FFF2-40B4-BE49-F238E27FC236}">
              <a16:creationId xmlns:a16="http://schemas.microsoft.com/office/drawing/2014/main" id="{20CB2A0E-018C-001F-A5B7-FF87999B422D}"/>
            </a:ext>
          </a:extLst>
        </p:cNvPr>
        <p:cNvGrpSpPr/>
        <p:nvPr/>
      </p:nvGrpSpPr>
      <p:grpSpPr>
        <a:xfrm>
          <a:off x="0" y="0"/>
          <a:ext cx="0" cy="0"/>
          <a:chOff x="0" y="0"/>
          <a:chExt cx="0" cy="0"/>
        </a:xfrm>
      </p:grpSpPr>
      <p:pic>
        <p:nvPicPr>
          <p:cNvPr id="4" name="Imagen 1" descr="Diagrama, Diagrama de Venn&#10;&#10;El contenido generado por IA puede ser incorrecto.">
            <a:extLst>
              <a:ext uri="{FF2B5EF4-FFF2-40B4-BE49-F238E27FC236}">
                <a16:creationId xmlns:a16="http://schemas.microsoft.com/office/drawing/2014/main" id="{D3EC49D0-A599-1007-90CD-AC571A6DEE1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775222" y="677006"/>
            <a:ext cx="5381537" cy="3780485"/>
          </a:xfrm>
          <a:prstGeom prst="rect">
            <a:avLst/>
          </a:prstGeom>
        </p:spPr>
      </p:pic>
      <p:sp>
        <p:nvSpPr>
          <p:cNvPr id="152" name="Google Shape;152;g34519fc2d75_0_8">
            <a:extLst>
              <a:ext uri="{FF2B5EF4-FFF2-40B4-BE49-F238E27FC236}">
                <a16:creationId xmlns:a16="http://schemas.microsoft.com/office/drawing/2014/main" id="{AF5FE7AB-E764-4C42-790B-69C82F69F1E7}"/>
              </a:ext>
            </a:extLst>
          </p:cNvPr>
          <p:cNvSpPr/>
          <p:nvPr/>
        </p:nvSpPr>
        <p:spPr>
          <a:xfrm rot="10800000" flipH="1">
            <a:off x="-996253" y="-6398558"/>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3" name="Google Shape;153;g34519fc2d75_0_8">
            <a:extLst>
              <a:ext uri="{FF2B5EF4-FFF2-40B4-BE49-F238E27FC236}">
                <a16:creationId xmlns:a16="http://schemas.microsoft.com/office/drawing/2014/main" id="{432769C8-F299-CDC5-EB3D-5ED33047CB88}"/>
              </a:ext>
            </a:extLst>
          </p:cNvPr>
          <p:cNvSpPr/>
          <p:nvPr/>
        </p:nvSpPr>
        <p:spPr>
          <a:xfrm rot="10800000">
            <a:off x="1254625" y="93247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4" name="Google Shape;154;g34519fc2d75_0_8">
            <a:extLst>
              <a:ext uri="{FF2B5EF4-FFF2-40B4-BE49-F238E27FC236}">
                <a16:creationId xmlns:a16="http://schemas.microsoft.com/office/drawing/2014/main" id="{6A2764A1-E516-031B-6D7E-69DF964BC80A}"/>
              </a:ext>
            </a:extLst>
          </p:cNvPr>
          <p:cNvSpPr txBox="1"/>
          <p:nvPr/>
        </p:nvSpPr>
        <p:spPr>
          <a:xfrm>
            <a:off x="1336525" y="2678131"/>
            <a:ext cx="15163800" cy="7709763"/>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Focus: </a:t>
            </a:r>
            <a:r>
              <a:rPr lang="en-US" sz="3000" dirty="0">
                <a:solidFill>
                  <a:schemeClr val="dk1"/>
                </a:solidFill>
                <a:latin typeface="Calibri"/>
                <a:ea typeface="Calibri"/>
                <a:cs typeface="Calibri"/>
                <a:sym typeface="Calibri"/>
              </a:rPr>
              <a:t>Equity, inclusion &amp; community well-being</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Support human rights, equitable access to resources, education, health, </a:t>
            </a:r>
          </a:p>
          <a:p>
            <a:pPr marL="63500" marR="0" lvl="0" algn="just" rtl="0">
              <a:lnSpc>
                <a:spcPct val="150000"/>
              </a:lnSpc>
              <a:spcBef>
                <a:spcPts val="1200"/>
              </a:spcBef>
              <a:spcAft>
                <a:spcPts val="0"/>
              </a:spcAft>
              <a:buClr>
                <a:srgbClr val="04A6C2"/>
              </a:buClr>
              <a:buSzPts val="2500"/>
            </a:pPr>
            <a:r>
              <a:rPr lang="el-GR" sz="3000" dirty="0">
                <a:solidFill>
                  <a:schemeClr val="dk1"/>
                </a:solidFill>
                <a:latin typeface="Calibri"/>
                <a:ea typeface="Calibri"/>
                <a:cs typeface="Calibri"/>
                <a:sym typeface="Calibri"/>
              </a:rPr>
              <a:t>	</a:t>
            </a:r>
            <a:r>
              <a:rPr lang="en-US" sz="3000" dirty="0">
                <a:solidFill>
                  <a:schemeClr val="dk1"/>
                </a:solidFill>
                <a:latin typeface="Calibri"/>
                <a:ea typeface="Calibri"/>
                <a:cs typeface="Calibri"/>
                <a:sym typeface="Calibri"/>
              </a:rPr>
              <a:t>decent working conditions</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Performing arts application: </a:t>
            </a:r>
            <a:r>
              <a:rPr lang="en-US" sz="3000" dirty="0">
                <a:solidFill>
                  <a:schemeClr val="dk1"/>
                </a:solidFill>
                <a:latin typeface="Calibri"/>
                <a:ea typeface="Calibri"/>
                <a:cs typeface="Calibri"/>
                <a:sym typeface="Calibri"/>
              </a:rPr>
              <a:t>Foster inclusion &amp; diversity, ensure fair work conditions</a:t>
            </a:r>
          </a:p>
          <a:p>
            <a:pPr marL="63500" marR="0" lvl="0" algn="just" rtl="0">
              <a:lnSpc>
                <a:spcPct val="150000"/>
              </a:lnSpc>
              <a:spcBef>
                <a:spcPts val="1200"/>
              </a:spcBef>
              <a:spcAft>
                <a:spcPts val="0"/>
              </a:spcAft>
              <a:buClr>
                <a:srgbClr val="04A6C2"/>
              </a:buClr>
              <a:buSzPts val="2500"/>
            </a:pPr>
            <a:r>
              <a:rPr lang="en-US" sz="3000" b="1" dirty="0">
                <a:solidFill>
                  <a:schemeClr val="dk1"/>
                </a:solidFill>
                <a:latin typeface="Calibri"/>
                <a:ea typeface="Calibri"/>
                <a:cs typeface="Calibri"/>
                <a:sym typeface="Calibri"/>
              </a:rPr>
              <a:t>Key impacts:</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a:t>
            </a:r>
            <a:r>
              <a:rPr lang="el-GR" sz="3000" dirty="0">
                <a:solidFill>
                  <a:schemeClr val="dk1"/>
                </a:solidFill>
                <a:latin typeface="Calibri"/>
                <a:ea typeface="Calibri"/>
                <a:cs typeface="Calibri"/>
                <a:sym typeface="Calibri"/>
              </a:rPr>
              <a:t>	</a:t>
            </a:r>
            <a:r>
              <a:rPr lang="en-US" sz="3000" dirty="0">
                <a:solidFill>
                  <a:schemeClr val="dk1"/>
                </a:solidFill>
                <a:latin typeface="Calibri"/>
                <a:ea typeface="Calibri"/>
                <a:cs typeface="Calibri"/>
                <a:sym typeface="Calibri"/>
              </a:rPr>
              <a:t>•	Fair and decent working conditions.</a:t>
            </a:r>
          </a:p>
          <a:p>
            <a:pPr marL="63500" marR="0" lvl="0" algn="just" rtl="0">
              <a:lnSpc>
                <a:spcPct val="150000"/>
              </a:lnSpc>
              <a:spcBef>
                <a:spcPts val="1200"/>
              </a:spcBef>
              <a:spcAft>
                <a:spcPts val="0"/>
              </a:spcAft>
              <a:buClr>
                <a:srgbClr val="04A6C2"/>
              </a:buClr>
              <a:buSzPts val="2500"/>
            </a:pPr>
            <a:r>
              <a:rPr lang="el-GR" sz="3000" dirty="0">
                <a:solidFill>
                  <a:schemeClr val="dk1"/>
                </a:solidFill>
                <a:latin typeface="Calibri"/>
                <a:ea typeface="Calibri"/>
                <a:cs typeface="Calibri"/>
                <a:sym typeface="Calibri"/>
              </a:rPr>
              <a:t>		</a:t>
            </a:r>
            <a:r>
              <a:rPr lang="en-US" sz="3000" dirty="0">
                <a:solidFill>
                  <a:schemeClr val="dk1"/>
                </a:solidFill>
                <a:latin typeface="Calibri"/>
                <a:ea typeface="Calibri"/>
                <a:cs typeface="Calibri"/>
                <a:sym typeface="Calibri"/>
              </a:rPr>
              <a:t>•	Diversity and inclusion in the team and on stage.</a:t>
            </a:r>
          </a:p>
          <a:p>
            <a:pPr marL="63500" marR="0" lvl="0" algn="just" rtl="0">
              <a:lnSpc>
                <a:spcPct val="150000"/>
              </a:lnSpc>
              <a:spcBef>
                <a:spcPts val="1200"/>
              </a:spcBef>
              <a:spcAft>
                <a:spcPts val="0"/>
              </a:spcAft>
              <a:buClr>
                <a:srgbClr val="04A6C2"/>
              </a:buClr>
              <a:buSzPts val="2500"/>
            </a:pPr>
            <a:r>
              <a:rPr lang="el-GR" sz="3000" dirty="0">
                <a:solidFill>
                  <a:schemeClr val="dk1"/>
                </a:solidFill>
                <a:latin typeface="Calibri"/>
                <a:ea typeface="Calibri"/>
                <a:cs typeface="Calibri"/>
                <a:sym typeface="Calibri"/>
              </a:rPr>
              <a:t>		</a:t>
            </a:r>
            <a:r>
              <a:rPr lang="en-US" sz="3000" dirty="0">
                <a:solidFill>
                  <a:schemeClr val="dk1"/>
                </a:solidFill>
                <a:latin typeface="Calibri"/>
                <a:ea typeface="Calibri"/>
                <a:cs typeface="Calibri"/>
                <a:sym typeface="Calibri"/>
              </a:rPr>
              <a:t>•	Cultural access for all audiences.</a:t>
            </a:r>
          </a:p>
          <a:p>
            <a:pPr marL="63500" marR="0" lvl="0" algn="just" rtl="0">
              <a:lnSpc>
                <a:spcPct val="150000"/>
              </a:lnSpc>
              <a:spcBef>
                <a:spcPts val="1200"/>
              </a:spcBef>
              <a:spcAft>
                <a:spcPts val="0"/>
              </a:spcAft>
              <a:buClr>
                <a:srgbClr val="04A6C2"/>
              </a:buClr>
              <a:buSzPts val="2500"/>
            </a:pPr>
            <a:endParaRPr lang="en-GB" sz="3000" dirty="0">
              <a:solidFill>
                <a:schemeClr val="dk1"/>
              </a:solidFill>
              <a:latin typeface="Calibri"/>
              <a:ea typeface="Calibri"/>
              <a:cs typeface="Calibri"/>
              <a:sym typeface="Calibri"/>
            </a:endParaRPr>
          </a:p>
        </p:txBody>
      </p:sp>
      <p:sp>
        <p:nvSpPr>
          <p:cNvPr id="155" name="Google Shape;155;g34519fc2d75_0_8">
            <a:extLst>
              <a:ext uri="{FF2B5EF4-FFF2-40B4-BE49-F238E27FC236}">
                <a16:creationId xmlns:a16="http://schemas.microsoft.com/office/drawing/2014/main" id="{BBB7D425-855E-99D7-E3F4-9DEA36168571}"/>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rgbClr val="000000"/>
              </a:buClr>
              <a:buFont typeface="Arial"/>
              <a:buNone/>
            </a:pPr>
            <a:r>
              <a:rPr lang="en-US" sz="5000" b="1" dirty="0">
                <a:solidFill>
                  <a:srgbClr val="FF0000"/>
                </a:solidFill>
                <a:latin typeface="Calibri"/>
                <a:ea typeface="Calibri"/>
                <a:cs typeface="Calibri"/>
                <a:sym typeface="Calibri"/>
              </a:rPr>
              <a:t>Social Pillar</a:t>
            </a:r>
          </a:p>
        </p:txBody>
      </p:sp>
      <p:sp>
        <p:nvSpPr>
          <p:cNvPr id="156" name="Google Shape;156;g34519fc2d75_0_8">
            <a:extLst>
              <a:ext uri="{FF2B5EF4-FFF2-40B4-BE49-F238E27FC236}">
                <a16:creationId xmlns:a16="http://schemas.microsoft.com/office/drawing/2014/main" id="{71BCAEBF-7B15-A782-3180-C42924F63B7D}"/>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8</a:t>
            </a:fld>
            <a:endParaRPr/>
          </a:p>
        </p:txBody>
      </p:sp>
    </p:spTree>
    <p:extLst>
      <p:ext uri="{BB962C8B-B14F-4D97-AF65-F5344CB8AC3E}">
        <p14:creationId xmlns:p14="http://schemas.microsoft.com/office/powerpoint/2010/main" val="25368782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1">
          <a:extLst>
            <a:ext uri="{FF2B5EF4-FFF2-40B4-BE49-F238E27FC236}">
              <a16:creationId xmlns:a16="http://schemas.microsoft.com/office/drawing/2014/main" id="{CC4B85A6-5CE1-210E-D33D-4FBD578646D8}"/>
            </a:ext>
          </a:extLst>
        </p:cNvPr>
        <p:cNvGrpSpPr/>
        <p:nvPr/>
      </p:nvGrpSpPr>
      <p:grpSpPr>
        <a:xfrm>
          <a:off x="0" y="0"/>
          <a:ext cx="0" cy="0"/>
          <a:chOff x="0" y="0"/>
          <a:chExt cx="0" cy="0"/>
        </a:xfrm>
      </p:grpSpPr>
      <p:pic>
        <p:nvPicPr>
          <p:cNvPr id="4" name="Imagen 1" descr="Diagrama, Diagrama de Venn&#10;&#10;El contenido generado por IA puede ser incorrecto.">
            <a:extLst>
              <a:ext uri="{FF2B5EF4-FFF2-40B4-BE49-F238E27FC236}">
                <a16:creationId xmlns:a16="http://schemas.microsoft.com/office/drawing/2014/main" id="{BCCA6B30-AD9A-4AB7-24E0-E51F709BA88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775222" y="677006"/>
            <a:ext cx="5381537" cy="3780485"/>
          </a:xfrm>
          <a:prstGeom prst="rect">
            <a:avLst/>
          </a:prstGeom>
        </p:spPr>
      </p:pic>
      <p:sp>
        <p:nvSpPr>
          <p:cNvPr id="152" name="Google Shape;152;g34519fc2d75_0_8">
            <a:extLst>
              <a:ext uri="{FF2B5EF4-FFF2-40B4-BE49-F238E27FC236}">
                <a16:creationId xmlns:a16="http://schemas.microsoft.com/office/drawing/2014/main" id="{2E3CEC0C-E461-195D-F06E-0894077307BA}"/>
              </a:ext>
            </a:extLst>
          </p:cNvPr>
          <p:cNvSpPr/>
          <p:nvPr/>
        </p:nvSpPr>
        <p:spPr>
          <a:xfrm rot="10800000" flipH="1">
            <a:off x="-996253" y="-6398558"/>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3" name="Google Shape;153;g34519fc2d75_0_8">
            <a:extLst>
              <a:ext uri="{FF2B5EF4-FFF2-40B4-BE49-F238E27FC236}">
                <a16:creationId xmlns:a16="http://schemas.microsoft.com/office/drawing/2014/main" id="{20007849-720D-A4E6-D951-1300B06A8E51}"/>
              </a:ext>
            </a:extLst>
          </p:cNvPr>
          <p:cNvSpPr/>
          <p:nvPr/>
        </p:nvSpPr>
        <p:spPr>
          <a:xfrm rot="10800000">
            <a:off x="1254625" y="93247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4" name="Google Shape;154;g34519fc2d75_0_8">
            <a:extLst>
              <a:ext uri="{FF2B5EF4-FFF2-40B4-BE49-F238E27FC236}">
                <a16:creationId xmlns:a16="http://schemas.microsoft.com/office/drawing/2014/main" id="{6E24BC9D-C8BF-D776-FCB2-D668649A4146}"/>
              </a:ext>
            </a:extLst>
          </p:cNvPr>
          <p:cNvSpPr txBox="1"/>
          <p:nvPr/>
        </p:nvSpPr>
        <p:spPr>
          <a:xfrm>
            <a:off x="1336524" y="2678131"/>
            <a:ext cx="16357115" cy="6863377"/>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Focus: </a:t>
            </a:r>
            <a:r>
              <a:rPr lang="en-US" sz="3000" dirty="0">
                <a:solidFill>
                  <a:schemeClr val="dk1"/>
                </a:solidFill>
                <a:latin typeface="Calibri"/>
                <a:ea typeface="Calibri"/>
                <a:cs typeface="Calibri"/>
                <a:sym typeface="Calibri"/>
              </a:rPr>
              <a:t>Long-term financial sustainability without harming ecosystems</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Promote ethical, responsible decisions with transparency &amp; accountability</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Performing arts application:</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Calibri"/>
                <a:ea typeface="Calibri"/>
                <a:cs typeface="Calibri"/>
                <a:sym typeface="Calibri"/>
              </a:rPr>
              <a:t>o	Sustainable business models</a:t>
            </a:r>
            <a:r>
              <a:rPr lang="el-GR" sz="3000" dirty="0">
                <a:solidFill>
                  <a:schemeClr val="dk1"/>
                </a:solidFill>
                <a:latin typeface="Calibri"/>
                <a:ea typeface="Calibri"/>
                <a:cs typeface="Calibri"/>
                <a:sym typeface="Calibri"/>
              </a:rPr>
              <a:t>		</a:t>
            </a:r>
            <a:r>
              <a:rPr lang="en-US" sz="3000" dirty="0">
                <a:solidFill>
                  <a:schemeClr val="dk1"/>
                </a:solidFill>
                <a:latin typeface="Calibri"/>
                <a:ea typeface="Calibri"/>
                <a:cs typeface="Calibri"/>
                <a:sym typeface="Calibri"/>
              </a:rPr>
              <a:t>o	Resource efficiency &amp; circular economy</a:t>
            </a:r>
          </a:p>
          <a:p>
            <a:pPr marL="63500" marR="0" lvl="0" algn="just" rtl="0">
              <a:lnSpc>
                <a:spcPct val="150000"/>
              </a:lnSpc>
              <a:spcBef>
                <a:spcPts val="1200"/>
              </a:spcBef>
              <a:spcAft>
                <a:spcPts val="0"/>
              </a:spcAft>
              <a:buClr>
                <a:srgbClr val="04A6C2"/>
              </a:buClr>
              <a:buSzPts val="2500"/>
            </a:pPr>
            <a:r>
              <a:rPr lang="el-GR" sz="3000" dirty="0">
                <a:solidFill>
                  <a:schemeClr val="dk1"/>
                </a:solidFill>
                <a:latin typeface="Calibri"/>
                <a:ea typeface="Calibri"/>
                <a:cs typeface="Calibri"/>
                <a:sym typeface="Calibri"/>
              </a:rPr>
              <a:t>				</a:t>
            </a:r>
            <a:r>
              <a:rPr lang="en-US" sz="3000" dirty="0">
                <a:solidFill>
                  <a:schemeClr val="dk1"/>
                </a:solidFill>
                <a:latin typeface="Calibri"/>
                <a:ea typeface="Calibri"/>
                <a:cs typeface="Calibri"/>
                <a:sym typeface="Calibri"/>
              </a:rPr>
              <a:t>o	</a:t>
            </a:r>
            <a:r>
              <a:rPr lang="en-US" sz="3000" dirty="0" err="1">
                <a:solidFill>
                  <a:schemeClr val="dk1"/>
                </a:solidFill>
                <a:latin typeface="Calibri"/>
                <a:ea typeface="Calibri"/>
                <a:cs typeface="Calibri"/>
                <a:sym typeface="Calibri"/>
              </a:rPr>
              <a:t>Internalise</a:t>
            </a:r>
            <a:r>
              <a:rPr lang="en-US" sz="3000" dirty="0">
                <a:solidFill>
                  <a:schemeClr val="dk1"/>
                </a:solidFill>
                <a:latin typeface="Calibri"/>
                <a:ea typeface="Calibri"/>
                <a:cs typeface="Calibri"/>
                <a:sym typeface="Calibri"/>
              </a:rPr>
              <a:t> environmental costs</a:t>
            </a:r>
          </a:p>
          <a:p>
            <a:pPr marL="63500" lvl="0" algn="just">
              <a:lnSpc>
                <a:spcPct val="150000"/>
              </a:lnSpc>
              <a:spcBef>
                <a:spcPts val="1200"/>
              </a:spcBef>
              <a:buClr>
                <a:srgbClr val="04A6C2"/>
              </a:buClr>
              <a:buSzPts val="2500"/>
            </a:pPr>
            <a:r>
              <a:rPr lang="en-US" sz="3000" b="1" dirty="0">
                <a:solidFill>
                  <a:schemeClr val="dk1"/>
                </a:solidFill>
                <a:latin typeface="Calibri"/>
                <a:ea typeface="Calibri"/>
                <a:cs typeface="Calibri"/>
                <a:sym typeface="Calibri"/>
              </a:rPr>
              <a:t>Key impacts:	</a:t>
            </a:r>
            <a:endParaRPr lang="el-GR" sz="3000" b="1" dirty="0">
              <a:solidFill>
                <a:schemeClr val="dk1"/>
              </a:solidFill>
              <a:latin typeface="Calibri"/>
              <a:ea typeface="Calibri"/>
              <a:cs typeface="Calibri"/>
              <a:sym typeface="Calibri"/>
            </a:endParaRPr>
          </a:p>
          <a:p>
            <a:pPr marL="63500" lvl="0" algn="just">
              <a:lnSpc>
                <a:spcPct val="150000"/>
              </a:lnSpc>
              <a:spcBef>
                <a:spcPts val="1200"/>
              </a:spcBef>
              <a:buClr>
                <a:srgbClr val="04A6C2"/>
              </a:buClr>
              <a:buSzPts val="2500"/>
            </a:pPr>
            <a:r>
              <a:rPr lang="en-US" sz="3000" dirty="0">
                <a:solidFill>
                  <a:srgbClr val="00B050"/>
                </a:solidFill>
                <a:latin typeface="Calibri"/>
                <a:ea typeface="Calibri"/>
                <a:cs typeface="Calibri"/>
                <a:sym typeface="Calibri"/>
              </a:rPr>
              <a:t>•</a:t>
            </a:r>
            <a:r>
              <a:rPr lang="en-US" sz="3000" dirty="0">
                <a:solidFill>
                  <a:schemeClr val="dk1"/>
                </a:solidFill>
                <a:latin typeface="Calibri"/>
                <a:ea typeface="Calibri"/>
                <a:cs typeface="Calibri"/>
                <a:sym typeface="Calibri"/>
              </a:rPr>
              <a:t> Creating sustainable and resilient business models;     </a:t>
            </a:r>
            <a:r>
              <a:rPr lang="el-GR" sz="3000" dirty="0">
                <a:solidFill>
                  <a:schemeClr val="dk1"/>
                </a:solidFill>
                <a:latin typeface="Calibri"/>
                <a:ea typeface="Calibri"/>
                <a:cs typeface="Calibri"/>
                <a:sym typeface="Calibri"/>
              </a:rPr>
              <a:t>	</a:t>
            </a:r>
            <a:r>
              <a:rPr lang="en-US" sz="3000" dirty="0">
                <a:solidFill>
                  <a:srgbClr val="00B050"/>
                </a:solidFill>
                <a:latin typeface="Calibri"/>
                <a:ea typeface="Calibri"/>
                <a:cs typeface="Calibri"/>
                <a:sym typeface="Calibri"/>
              </a:rPr>
              <a:t>•</a:t>
            </a:r>
            <a:r>
              <a:rPr lang="en-US" sz="3000" dirty="0">
                <a:solidFill>
                  <a:schemeClr val="dk1"/>
                </a:solidFill>
                <a:latin typeface="Calibri"/>
                <a:ea typeface="Calibri"/>
                <a:cs typeface="Calibri"/>
                <a:sym typeface="Calibri"/>
              </a:rPr>
              <a:t>Transparency and ethics in management;     </a:t>
            </a:r>
          </a:p>
          <a:p>
            <a:pPr marL="63500" lvl="0" algn="just">
              <a:lnSpc>
                <a:spcPct val="150000"/>
              </a:lnSpc>
              <a:spcBef>
                <a:spcPts val="1200"/>
              </a:spcBef>
              <a:buClr>
                <a:srgbClr val="04A6C2"/>
              </a:buClr>
              <a:buSzPts val="2500"/>
            </a:pPr>
            <a:r>
              <a:rPr lang="el-GR" sz="3000" dirty="0">
                <a:solidFill>
                  <a:schemeClr val="dk1"/>
                </a:solidFill>
                <a:latin typeface="Calibri"/>
                <a:ea typeface="Calibri"/>
                <a:cs typeface="Calibri"/>
                <a:sym typeface="Calibri"/>
              </a:rPr>
              <a:t>				</a:t>
            </a:r>
            <a:r>
              <a:rPr lang="en-US" sz="3000" dirty="0">
                <a:solidFill>
                  <a:srgbClr val="00B050"/>
                </a:solidFill>
                <a:latin typeface="Calibri"/>
                <a:ea typeface="Calibri"/>
                <a:cs typeface="Calibri"/>
                <a:sym typeface="Calibri"/>
              </a:rPr>
              <a:t>• </a:t>
            </a:r>
            <a:r>
              <a:rPr lang="en-US" sz="3000" dirty="0">
                <a:solidFill>
                  <a:schemeClr val="dk1"/>
                </a:solidFill>
                <a:latin typeface="Calibri"/>
                <a:ea typeface="Calibri"/>
                <a:cs typeface="Calibri"/>
                <a:sym typeface="Calibri"/>
              </a:rPr>
              <a:t>Resource </a:t>
            </a:r>
            <a:r>
              <a:rPr lang="en-US" sz="3000" dirty="0" err="1">
                <a:solidFill>
                  <a:schemeClr val="dk1"/>
                </a:solidFill>
                <a:latin typeface="Calibri"/>
                <a:ea typeface="Calibri"/>
                <a:cs typeface="Calibri"/>
                <a:sym typeface="Calibri"/>
              </a:rPr>
              <a:t>optimisation</a:t>
            </a:r>
            <a:r>
              <a:rPr lang="en-US" sz="3000" dirty="0">
                <a:solidFill>
                  <a:schemeClr val="dk1"/>
                </a:solidFill>
                <a:latin typeface="Calibri"/>
                <a:ea typeface="Calibri"/>
                <a:cs typeface="Calibri"/>
                <a:sym typeface="Calibri"/>
              </a:rPr>
              <a:t> and cost reduction </a:t>
            </a:r>
          </a:p>
        </p:txBody>
      </p:sp>
      <p:sp>
        <p:nvSpPr>
          <p:cNvPr id="155" name="Google Shape;155;g34519fc2d75_0_8">
            <a:extLst>
              <a:ext uri="{FF2B5EF4-FFF2-40B4-BE49-F238E27FC236}">
                <a16:creationId xmlns:a16="http://schemas.microsoft.com/office/drawing/2014/main" id="{6AEA10C1-6E9E-7E14-D040-F57BE91F737F}"/>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rgbClr val="000000"/>
              </a:buClr>
              <a:buFont typeface="Arial"/>
              <a:buNone/>
            </a:pPr>
            <a:r>
              <a:rPr lang="en-US" sz="5000" b="1" dirty="0">
                <a:solidFill>
                  <a:srgbClr val="00B050"/>
                </a:solidFill>
                <a:latin typeface="Calibri"/>
                <a:ea typeface="Calibri"/>
                <a:cs typeface="Calibri"/>
                <a:sym typeface="Calibri"/>
              </a:rPr>
              <a:t>Economic Pillar</a:t>
            </a:r>
          </a:p>
        </p:txBody>
      </p:sp>
      <p:sp>
        <p:nvSpPr>
          <p:cNvPr id="156" name="Google Shape;156;g34519fc2d75_0_8">
            <a:extLst>
              <a:ext uri="{FF2B5EF4-FFF2-40B4-BE49-F238E27FC236}">
                <a16:creationId xmlns:a16="http://schemas.microsoft.com/office/drawing/2014/main" id="{FB9EB17C-0821-31C4-4012-ED9318213240}"/>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9</a:t>
            </a:fld>
            <a:endParaRPr/>
          </a:p>
        </p:txBody>
      </p:sp>
    </p:spTree>
    <p:extLst>
      <p:ext uri="{BB962C8B-B14F-4D97-AF65-F5344CB8AC3E}">
        <p14:creationId xmlns:p14="http://schemas.microsoft.com/office/powerpoint/2010/main" val="1138679563"/>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1C52252B014674CB5B8BBCA345FDDE6" ma:contentTypeVersion="19" ma:contentTypeDescription="Create a new document." ma:contentTypeScope="" ma:versionID="14f4e005775867085f2b76a543a18287">
  <xsd:schema xmlns:xsd="http://www.w3.org/2001/XMLSchema" xmlns:xs="http://www.w3.org/2001/XMLSchema" xmlns:p="http://schemas.microsoft.com/office/2006/metadata/properties" xmlns:ns2="c09b88ca-66eb-4a97-99d4-e4839274e101" xmlns:ns3="c944d2af-eeed-4acc-b052-3107ab9b10d9" targetNamespace="http://schemas.microsoft.com/office/2006/metadata/properties" ma:root="true" ma:fieldsID="48ef7fb312309f053be19f32d048e6b4" ns2:_="" ns3:_="">
    <xsd:import namespace="c09b88ca-66eb-4a97-99d4-e4839274e101"/>
    <xsd:import namespace="c944d2af-eeed-4acc-b052-3107ab9b10d9"/>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3:SharedWithUsers" minOccurs="0"/>
                <xsd:element ref="ns3:SharedWithDetails" minOccurs="0"/>
                <xsd:element ref="ns2:MediaServiceLocation"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09b88ca-66eb-4a97-99d4-e4839274e1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a24ce2f-4116-4ad3-bf66-ef18cb5ca18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944d2af-eeed-4acc-b052-3107ab9b10d9"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72b4d781-8933-4bb7-bea4-6819269a0d88}" ma:internalName="TaxCatchAll" ma:showField="CatchAllData" ma:web="c944d2af-eeed-4acc-b052-3107ab9b10d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c944d2af-eeed-4acc-b052-3107ab9b10d9" xsi:nil="true"/>
    <lcf76f155ced4ddcb4097134ff3c332f xmlns="c09b88ca-66eb-4a97-99d4-e4839274e101">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CBDC05D-A9C7-4945-9B1E-4DFB92AB4E57}"/>
</file>

<file path=customXml/itemProps2.xml><?xml version="1.0" encoding="utf-8"?>
<ds:datastoreItem xmlns:ds="http://schemas.openxmlformats.org/officeDocument/2006/customXml" ds:itemID="{A6993B84-E2DC-4C1F-BFC3-47C5C21F0743}"/>
</file>

<file path=customXml/itemProps3.xml><?xml version="1.0" encoding="utf-8"?>
<ds:datastoreItem xmlns:ds="http://schemas.openxmlformats.org/officeDocument/2006/customXml" ds:itemID="{9780989B-08BD-42F5-9323-6D44271D960D}"/>
</file>

<file path=docProps/app.xml><?xml version="1.0" encoding="utf-8"?>
<Properties xmlns="http://schemas.openxmlformats.org/officeDocument/2006/extended-properties" xmlns:vt="http://schemas.openxmlformats.org/officeDocument/2006/docPropsVTypes">
  <TotalTime>2291</TotalTime>
  <Words>4427</Words>
  <Application>Microsoft Office PowerPoint</Application>
  <PresentationFormat>Προσαρμογή</PresentationFormat>
  <Paragraphs>600</Paragraphs>
  <Slides>69</Slides>
  <Notes>69</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69</vt:i4>
      </vt:variant>
    </vt:vector>
  </HeadingPairs>
  <TitlesOfParts>
    <vt:vector size="76" baseType="lpstr">
      <vt:lpstr>30</vt:lpstr>
      <vt:lpstr>Aptos</vt:lpstr>
      <vt:lpstr>Arial</vt:lpstr>
      <vt:lpstr>Calibri</vt:lpstr>
      <vt:lpstr>Noto Sans Symbols</vt:lpstr>
      <vt:lpstr>Wingdings</vt:lpstr>
      <vt:lpstr>Office Theme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Dimitra Zervaki</dc:creator>
  <cp:lastModifiedBy>Dimitra Zervaki</cp:lastModifiedBy>
  <cp:revision>154</cp:revision>
  <dcterms:created xsi:type="dcterms:W3CDTF">2006-08-16T00:00:00Z</dcterms:created>
  <dcterms:modified xsi:type="dcterms:W3CDTF">2025-10-27T10:38:30Z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0x010100B1C52252B014674CB5B8BBCA345FDDE6</vt:lpwstr>
  </property>
</Properties>
</file>